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7" r:id="rId2"/>
    <p:sldId id="258" r:id="rId3"/>
    <p:sldId id="259" r:id="rId4"/>
    <p:sldId id="267" r:id="rId5"/>
    <p:sldId id="268" r:id="rId6"/>
    <p:sldId id="269" r:id="rId7"/>
    <p:sldId id="264" r:id="rId8"/>
    <p:sldId id="270" r:id="rId9"/>
    <p:sldId id="271" r:id="rId10"/>
    <p:sldId id="293" r:id="rId11"/>
    <p:sldId id="272" r:id="rId12"/>
    <p:sldId id="294" r:id="rId13"/>
    <p:sldId id="273" r:id="rId14"/>
    <p:sldId id="282" r:id="rId15"/>
    <p:sldId id="301" r:id="rId16"/>
    <p:sldId id="275" r:id="rId17"/>
    <p:sldId id="295" r:id="rId18"/>
    <p:sldId id="296" r:id="rId19"/>
    <p:sldId id="298" r:id="rId20"/>
    <p:sldId id="297" r:id="rId21"/>
    <p:sldId id="299" r:id="rId22"/>
    <p:sldId id="300" r:id="rId23"/>
    <p:sldId id="302" r:id="rId24"/>
    <p:sldId id="303" r:id="rId25"/>
    <p:sldId id="277" r:id="rId26"/>
    <p:sldId id="304" r:id="rId27"/>
    <p:sldId id="285" r:id="rId28"/>
    <p:sldId id="276" r:id="rId29"/>
    <p:sldId id="305" r:id="rId30"/>
    <p:sldId id="306" r:id="rId31"/>
    <p:sldId id="307" r:id="rId32"/>
    <p:sldId id="308" r:id="rId33"/>
    <p:sldId id="278" r:id="rId34"/>
    <p:sldId id="311" r:id="rId35"/>
    <p:sldId id="312" r:id="rId36"/>
    <p:sldId id="265" r:id="rId37"/>
    <p:sldId id="313" r:id="rId38"/>
    <p:sldId id="314" r:id="rId39"/>
    <p:sldId id="280" r:id="rId40"/>
    <p:sldId id="315" r:id="rId41"/>
    <p:sldId id="316" r:id="rId42"/>
    <p:sldId id="317" r:id="rId43"/>
    <p:sldId id="318" r:id="rId44"/>
    <p:sldId id="286" r:id="rId45"/>
    <p:sldId id="342" r:id="rId46"/>
    <p:sldId id="284" r:id="rId47"/>
    <p:sldId id="319" r:id="rId48"/>
    <p:sldId id="323" r:id="rId49"/>
    <p:sldId id="320" r:id="rId50"/>
    <p:sldId id="324" r:id="rId51"/>
    <p:sldId id="321" r:id="rId52"/>
    <p:sldId id="325" r:id="rId53"/>
    <p:sldId id="322" r:id="rId54"/>
    <p:sldId id="326" r:id="rId55"/>
    <p:sldId id="281" r:id="rId56"/>
    <p:sldId id="266"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2731"/>
    <a:srgbClr val="9873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94660"/>
  </p:normalViewPr>
  <p:slideViewPr>
    <p:cSldViewPr snapToGrid="0">
      <p:cViewPr varScale="1">
        <p:scale>
          <a:sx n="67" d="100"/>
          <a:sy n="67" d="100"/>
        </p:scale>
        <p:origin x="58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F0E6B-AC1D-4400-B798-3843F202179A}" type="datetimeFigureOut">
              <a:rPr lang="zh-CN" altLang="en-US" smtClean="0"/>
              <a:t>2020/5/19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E7C16-16EB-45EC-96F4-5B555DBEB0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56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5E7C16-16EB-45EC-96F4-5B555DBEB0C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99B56E1-8EB1-4171-A6BC-22E10851BFE8}" type="datetimeFigureOut">
              <a:rPr lang="zh-CN" altLang="en-US" smtClean="0"/>
              <a:t>2020/5/19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6F3BFF-E724-46F6-992E-0CD7FBB6AA6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9B56E1-8EB1-4171-A6BC-22E10851BFE8}" type="datetimeFigureOut">
              <a:rPr lang="zh-CN" altLang="en-US" smtClean="0"/>
              <a:t>2020/5/19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6F3BFF-E724-46F6-992E-0CD7FBB6AA6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9B56E1-8EB1-4171-A6BC-22E10851BFE8}" type="datetimeFigureOut">
              <a:rPr lang="zh-CN" altLang="en-US" smtClean="0"/>
              <a:t>2020/5/19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6F3BFF-E724-46F6-992E-0CD7FBB6AA6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9B56E1-8EB1-4171-A6BC-22E10851BFE8}" type="datetimeFigureOut">
              <a:rPr lang="zh-CN" altLang="en-US" smtClean="0"/>
              <a:t>2020/5/19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6F3BFF-E724-46F6-992E-0CD7FBB6AA6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99B56E1-8EB1-4171-A6BC-22E10851BFE8}" type="datetimeFigureOut">
              <a:rPr lang="zh-CN" altLang="en-US" smtClean="0"/>
              <a:t>2020/5/19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6F3BFF-E724-46F6-992E-0CD7FBB6AA6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99B56E1-8EB1-4171-A6BC-22E10851BFE8}" type="datetimeFigureOut">
              <a:rPr lang="zh-CN" altLang="en-US" smtClean="0"/>
              <a:t>2020/5/19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6F3BFF-E724-46F6-992E-0CD7FBB6AA6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99B56E1-8EB1-4171-A6BC-22E10851BFE8}" type="datetimeFigureOut">
              <a:rPr lang="zh-CN" altLang="en-US" smtClean="0"/>
              <a:t>2020/5/19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6F3BFF-E724-46F6-992E-0CD7FBB6AA6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99B56E1-8EB1-4171-A6BC-22E10851BFE8}" type="datetimeFigureOut">
              <a:rPr lang="zh-CN" altLang="en-US" smtClean="0"/>
              <a:t>2020/5/19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6F3BFF-E724-46F6-992E-0CD7FBB6AA6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9B56E1-8EB1-4171-A6BC-22E10851BFE8}" type="datetimeFigureOut">
              <a:rPr lang="zh-CN" altLang="en-US" smtClean="0"/>
              <a:t>2020/5/19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6F3BFF-E724-46F6-992E-0CD7FBB6AA6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99B56E1-8EB1-4171-A6BC-22E10851BFE8}" type="datetimeFigureOut">
              <a:rPr lang="zh-CN" altLang="en-US" smtClean="0"/>
              <a:t>2020/5/19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6F3BFF-E724-46F6-992E-0CD7FBB6AA6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99B56E1-8EB1-4171-A6BC-22E10851BFE8}" type="datetimeFigureOut">
              <a:rPr lang="zh-CN" altLang="en-US" smtClean="0"/>
              <a:t>2020/5/19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6F3BFF-E724-46F6-992E-0CD7FBB6AA6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B56E1-8EB1-4171-A6BC-22E10851BFE8}" type="datetimeFigureOut">
              <a:rPr lang="zh-CN" altLang="en-US" smtClean="0"/>
              <a:t>2020/5/19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6F3BFF-E724-46F6-992E-0CD7FBB6AA6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50" advTm="765"/>
    </mc:Choice>
    <mc:Fallback xmlns="">
      <p:transition advTm="765"/>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sohu.com/a/239260385_100185555" TargetMode="External"/><Relationship Id="rId5" Type="http://schemas.openxmlformats.org/officeDocument/2006/relationships/hyperlink" Target="http://www.sohu.com/a/150306487_162752" TargetMode="Externa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slide" Target="slide2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9.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38142;&#25509;2.mp4" TargetMode="Externa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m.iqiyi.com/v_19rqu0v178.html?social_platform=link&amp;p1=2_22_221" TargetMode="External"/><Relationship Id="rId5" Type="http://schemas.openxmlformats.org/officeDocument/2006/relationships/image" Target="../media/image31.jpe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hdphoto" Target="../media/hdphoto1.wdp"/><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38142;&#25509;1.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2859"/>
            <a:ext cx="12192000" cy="6812281"/>
          </a:xfrm>
          <a:prstGeom prst="rect">
            <a:avLst/>
          </a:prstGeom>
        </p:spPr>
      </p:pic>
      <p:pic>
        <p:nvPicPr>
          <p:cNvPr id="14" name="图片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0" y="4526280"/>
            <a:ext cx="12280592" cy="242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组合 32" hidden="1"/>
          <p:cNvGrpSpPr/>
          <p:nvPr/>
        </p:nvGrpSpPr>
        <p:grpSpPr>
          <a:xfrm>
            <a:off x="3338747" y="2985894"/>
            <a:ext cx="2031325" cy="1441227"/>
            <a:chOff x="3469374" y="2761962"/>
            <a:chExt cx="2031325" cy="1441227"/>
          </a:xfrm>
        </p:grpSpPr>
        <p:sp>
          <p:nvSpPr>
            <p:cNvPr id="23" name="TextBox 8"/>
            <p:cNvSpPr txBox="1">
              <a:spLocks noChangeArrowheads="1"/>
            </p:cNvSpPr>
            <p:nvPr/>
          </p:nvSpPr>
          <p:spPr bwMode="auto">
            <a:xfrm>
              <a:off x="3469374" y="2761962"/>
              <a:ext cx="2031325" cy="144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buFontTx/>
                <a:buNone/>
              </a:pPr>
              <a:r>
                <a:rPr lang="zh-CN" altLang="en-US" sz="2000" spc="300" dirty="0">
                  <a:latin typeface="方正隶变_GBK" panose="03000509000000000000" pitchFamily="65" charset="-122"/>
                  <a:ea typeface="方正隶变_GBK" panose="03000509000000000000" pitchFamily="65" charset="-122"/>
                </a:rPr>
                <a:t>水墨韵味计划总结广告宣传工作汇报</a:t>
              </a:r>
            </a:p>
          </p:txBody>
        </p:sp>
        <p:cxnSp>
          <p:nvCxnSpPr>
            <p:cNvPr id="25" name="直接连接符 24"/>
            <p:cNvCxnSpPr/>
            <p:nvPr/>
          </p:nvCxnSpPr>
          <p:spPr>
            <a:xfrm>
              <a:off x="4874728" y="2937925"/>
              <a:ext cx="0" cy="1074057"/>
            </a:xfrm>
            <a:prstGeom prst="line">
              <a:avLst/>
            </a:prstGeom>
            <a:ln>
              <a:solidFill>
                <a:schemeClr val="tx1">
                  <a:alpha val="37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406098" y="2937925"/>
              <a:ext cx="0" cy="1074057"/>
            </a:xfrm>
            <a:prstGeom prst="line">
              <a:avLst/>
            </a:prstGeom>
            <a:ln>
              <a:solidFill>
                <a:schemeClr val="tx1">
                  <a:alpha val="37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937468" y="2937925"/>
              <a:ext cx="0" cy="1074057"/>
            </a:xfrm>
            <a:prstGeom prst="line">
              <a:avLst/>
            </a:prstGeom>
            <a:ln>
              <a:solidFill>
                <a:schemeClr val="tx1">
                  <a:alpha val="37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4500795" y="537473"/>
            <a:ext cx="2805601" cy="4130478"/>
            <a:chOff x="4549367" y="390153"/>
            <a:chExt cx="2805601" cy="4130478"/>
          </a:xfrm>
        </p:grpSpPr>
        <p:pic>
          <p:nvPicPr>
            <p:cNvPr id="13" name="图片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9367" y="2148823"/>
              <a:ext cx="417743" cy="61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hidden="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8238" y="390153"/>
              <a:ext cx="1804116" cy="4130478"/>
            </a:xfrm>
            <a:prstGeom prst="rect">
              <a:avLst/>
            </a:prstGeom>
          </p:spPr>
        </p:pic>
        <p:pic>
          <p:nvPicPr>
            <p:cNvPr id="19" name="图片 18"/>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89376"/>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6655798" y="3366178"/>
              <a:ext cx="699170" cy="883247"/>
            </a:xfrm>
            <a:prstGeom prst="rect">
              <a:avLst/>
            </a:prstGeom>
          </p:spPr>
        </p:pic>
        <p:sp>
          <p:nvSpPr>
            <p:cNvPr id="20" name="文本框 19"/>
            <p:cNvSpPr txBox="1"/>
            <p:nvPr/>
          </p:nvSpPr>
          <p:spPr>
            <a:xfrm>
              <a:off x="6747928" y="3499149"/>
              <a:ext cx="446168" cy="646331"/>
            </a:xfrm>
            <a:prstGeom prst="rect">
              <a:avLst/>
            </a:prstGeom>
            <a:noFill/>
          </p:spPr>
          <p:txBody>
            <a:bodyPr wrap="square" rtlCol="0">
              <a:spAutoFit/>
            </a:bodyPr>
            <a:lstStyle/>
            <a:p>
              <a:r>
                <a:rPr lang="zh-CN" altLang="en-US" dirty="0">
                  <a:solidFill>
                    <a:schemeClr val="bg1"/>
                  </a:solidFill>
                  <a:latin typeface="方正隶变_GBK" panose="03000509000000000000" pitchFamily="65" charset="-122"/>
                  <a:ea typeface="方正隶变_GBK" panose="03000509000000000000" pitchFamily="65" charset="-122"/>
                </a:rPr>
                <a:t>故宫</a:t>
              </a:r>
            </a:p>
          </p:txBody>
        </p:sp>
      </p:grpSp>
      <p:sp>
        <p:nvSpPr>
          <p:cNvPr id="28" name="文本框 27"/>
          <p:cNvSpPr txBox="1"/>
          <p:nvPr/>
        </p:nvSpPr>
        <p:spPr>
          <a:xfrm>
            <a:off x="5033087" y="439263"/>
            <a:ext cx="1595244" cy="1861185"/>
          </a:xfrm>
          <a:prstGeom prst="rect">
            <a:avLst/>
          </a:prstGeom>
          <a:noFill/>
        </p:spPr>
        <p:txBody>
          <a:bodyPr wrap="square" rtlCol="0">
            <a:spAutoFit/>
          </a:bodyPr>
          <a:lstStyle/>
          <a:p>
            <a:r>
              <a:rPr lang="zh-CN" altLang="en-US" sz="11500" dirty="0">
                <a:solidFill>
                  <a:srgbClr val="492731"/>
                </a:solidFill>
                <a:latin typeface="方正行楷繁体" panose="02010601030101010101" pitchFamily="2" charset="-122"/>
                <a:ea typeface="方正行楷繁体" panose="02010601030101010101" pitchFamily="2" charset="-122"/>
              </a:rPr>
              <a:t>故</a:t>
            </a:r>
          </a:p>
        </p:txBody>
      </p:sp>
      <p:sp>
        <p:nvSpPr>
          <p:cNvPr id="29" name="文本框 28"/>
          <p:cNvSpPr txBox="1"/>
          <p:nvPr/>
        </p:nvSpPr>
        <p:spPr>
          <a:xfrm>
            <a:off x="5397371" y="1681098"/>
            <a:ext cx="1595244" cy="1861185"/>
          </a:xfrm>
          <a:prstGeom prst="rect">
            <a:avLst/>
          </a:prstGeom>
          <a:noFill/>
        </p:spPr>
        <p:txBody>
          <a:bodyPr wrap="square" rtlCol="0">
            <a:spAutoFit/>
          </a:bodyPr>
          <a:lstStyle/>
          <a:p>
            <a:r>
              <a:rPr lang="zh-CN" altLang="en-US" sz="11500" dirty="0">
                <a:solidFill>
                  <a:srgbClr val="492731"/>
                </a:solidFill>
                <a:latin typeface="方正行楷繁体" panose="02010601030101010101" pitchFamily="2" charset="-122"/>
                <a:ea typeface="方正行楷繁体" panose="02010601030101010101" pitchFamily="2" charset="-122"/>
              </a:rPr>
              <a:t>宫</a:t>
            </a:r>
          </a:p>
        </p:txBody>
      </p:sp>
      <p:sp>
        <p:nvSpPr>
          <p:cNvPr id="30" name="文本框 29"/>
          <p:cNvSpPr txBox="1"/>
          <p:nvPr/>
        </p:nvSpPr>
        <p:spPr>
          <a:xfrm>
            <a:off x="5306060" y="3142615"/>
            <a:ext cx="1014730" cy="1106805"/>
          </a:xfrm>
          <a:prstGeom prst="rect">
            <a:avLst/>
          </a:prstGeom>
          <a:noFill/>
        </p:spPr>
        <p:txBody>
          <a:bodyPr wrap="square" rtlCol="0">
            <a:spAutoFit/>
          </a:bodyPr>
          <a:lstStyle/>
          <a:p>
            <a:r>
              <a:rPr lang="zh-CN" altLang="en-US" sz="6600">
                <a:solidFill>
                  <a:srgbClr val="492731"/>
                </a:solidFill>
                <a:latin typeface="方正行楷繁体" panose="02010601030101010101" pitchFamily="2" charset="-122"/>
                <a:ea typeface="方正行楷繁体" panose="02010601030101010101" pitchFamily="2" charset="-122"/>
              </a:rPr>
              <a:t>印</a:t>
            </a:r>
          </a:p>
        </p:txBody>
      </p:sp>
      <p:pic>
        <p:nvPicPr>
          <p:cNvPr id="34" name="图片 7"/>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4594542" y="2909262"/>
            <a:ext cx="2205038" cy="1825625"/>
          </a:xfrm>
          <a:prstGeom prst="rect">
            <a:avLst/>
          </a:prstGeom>
          <a:noFill/>
          <a:ln>
            <a:noFill/>
          </a:ln>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864860" y="3727450"/>
            <a:ext cx="742315" cy="798830"/>
          </a:xfrm>
          <a:prstGeom prst="rect">
            <a:avLst/>
          </a:prstGeom>
          <a:noFill/>
        </p:spPr>
        <p:txBody>
          <a:bodyPr wrap="square" rtlCol="0">
            <a:spAutoFit/>
          </a:bodyPr>
          <a:lstStyle/>
          <a:p>
            <a:r>
              <a:rPr lang="zh-CN" altLang="en-US" sz="4600" b="1">
                <a:solidFill>
                  <a:srgbClr val="492731"/>
                </a:solidFill>
                <a:latin typeface="方正行楷繁体" panose="02010601030101010101" pitchFamily="2" charset="-122"/>
                <a:ea typeface="方正行楷繁体" panose="02010601030101010101" pitchFamily="2" charset="-122"/>
                <a:sym typeface="+mn-ea"/>
              </a:rPr>
              <a:t>象</a:t>
            </a:r>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703" b="89828" l="0" r="100000">
                        <a14:backgroundMark x1="89375" y1="31925" x2="89375" y2="31925"/>
                        <a14:backgroundMark x1="60313" y1="50391" x2="60313" y2="50391"/>
                        <a14:backgroundMark x1="61042" y1="50235" x2="61042" y2="50235"/>
                        <a14:backgroundMark x1="60729" y1="51174" x2="63854" y2="54304"/>
                        <a14:backgroundMark x1="59479" y1="52113" x2="63333" y2="53834"/>
                        <a14:backgroundMark x1="60208" y1="54617" x2="63958" y2="55086"/>
                        <a14:backgroundMark x1="72292" y1="50391" x2="80833" y2="51174"/>
                        <a14:backgroundMark x1="64271" y1="41315" x2="64271" y2="41315"/>
                        <a14:backgroundMark x1="65104" y1="41941" x2="65104" y2="41941"/>
                        <a14:backgroundMark x1="62917" y1="49922" x2="62917" y2="49922"/>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13005" r="30853" b="43655"/>
          <a:stretch>
            <a:fillRect/>
          </a:stretch>
        </p:blipFill>
        <p:spPr>
          <a:xfrm>
            <a:off x="-287" y="1523299"/>
            <a:ext cx="7639665" cy="5334496"/>
          </a:xfrm>
          <a:prstGeom prst="rect">
            <a:avLst/>
          </a:prstGeom>
        </p:spPr>
      </p:pic>
      <p:pic>
        <p:nvPicPr>
          <p:cNvPr id="12" name="图片 10"/>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8794443" y="3129754"/>
            <a:ext cx="13906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7"/>
          <p:cNvSpPr>
            <a:spLocks noChangeArrowheads="1"/>
          </p:cNvSpPr>
          <p:nvPr/>
        </p:nvSpPr>
        <p:spPr bwMode="auto">
          <a:xfrm>
            <a:off x="7363153" y="1567749"/>
            <a:ext cx="3688080"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201</a:t>
            </a:r>
            <a:r>
              <a:rPr lang="en-US" altLang="zh-CN"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4</a:t>
            </a:r>
          </a:p>
        </p:txBody>
      </p:sp>
      <p:sp>
        <p:nvSpPr>
          <p:cNvPr id="16" name="矩形 15"/>
          <p:cNvSpPr/>
          <p:nvPr/>
        </p:nvSpPr>
        <p:spPr>
          <a:xfrm>
            <a:off x="7639399" y="4249476"/>
            <a:ext cx="3620725" cy="506730"/>
          </a:xfrm>
          <a:prstGeom prst="rect">
            <a:avLst/>
          </a:prstGeom>
        </p:spPr>
        <p:txBody>
          <a:bodyPr wrap="square">
            <a:spAutoFit/>
          </a:bodyPr>
          <a:lstStyle/>
          <a:p>
            <a:pPr algn="ctr">
              <a:lnSpc>
                <a:spcPct val="150000"/>
              </a:lnSpc>
            </a:pPr>
            <a:r>
              <a:rPr lang="en-US" altLang="zh-CN" b="1" spc="300" noProof="1">
                <a:latin typeface="黑体" panose="02010609060101010101" charset="-122"/>
                <a:ea typeface="黑体" panose="02010609060101010101" charset="-122"/>
                <a:cs typeface="黑体" panose="02010609060101010101" charset="-122"/>
              </a:rPr>
              <a:t>《雍正：感觉自己萌萌哒》</a:t>
            </a:r>
          </a:p>
        </p:txBody>
      </p:sp>
      <p:sp>
        <p:nvSpPr>
          <p:cNvPr id="17" name="文本框 16"/>
          <p:cNvSpPr txBox="1"/>
          <p:nvPr/>
        </p:nvSpPr>
        <p:spPr>
          <a:xfrm>
            <a:off x="7291865" y="3899583"/>
            <a:ext cx="4315795" cy="521970"/>
          </a:xfrm>
          <a:prstGeom prst="rect">
            <a:avLst/>
          </a:prstGeom>
          <a:noFill/>
        </p:spPr>
        <p:txBody>
          <a:bodyPr wrap="square" rtlCol="0">
            <a:spAutoFit/>
          </a:bodyPr>
          <a:lstStyle/>
          <a:p>
            <a:pPr algn="ctr"/>
            <a:r>
              <a:rPr lang="zh-CN" altLang="en-US" sz="2800" spc="600" dirty="0">
                <a:latin typeface="方正隶变_GBK" panose="03000509000000000000" pitchFamily="65" charset="-122"/>
                <a:ea typeface="方正隶变_GBK" panose="03000509000000000000" pitchFamily="65" charset="-122"/>
              </a:rPr>
              <a:t>故宫X表情包</a:t>
            </a:r>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8" name="文本框 262"/>
          <p:cNvSpPr>
            <a:spLocks noChangeArrowheads="1"/>
          </p:cNvSpPr>
          <p:nvPr/>
        </p:nvSpPr>
        <p:spPr bwMode="auto">
          <a:xfrm>
            <a:off x="3543300" y="4743450"/>
            <a:ext cx="4984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spcBef>
                <a:spcPts val="1000"/>
              </a:spcBef>
            </a:pP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266"/>
          <p:cNvSpPr>
            <a:spLocks noChangeArrowheads="1"/>
          </p:cNvSpPr>
          <p:nvPr/>
        </p:nvSpPr>
        <p:spPr bwMode="auto">
          <a:xfrm>
            <a:off x="6203950" y="4743450"/>
            <a:ext cx="500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spcBef>
                <a:spcPts val="1000"/>
              </a:spcBef>
            </a:pP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pic>
        <p:nvPicPr>
          <p:cNvPr id="2" name="图片 5" descr="IMG_256"/>
          <p:cNvPicPr>
            <a:picLocks noChangeAspect="1"/>
          </p:cNvPicPr>
          <p:nvPr/>
        </p:nvPicPr>
        <p:blipFill>
          <a:blip r:embed="rId4"/>
          <a:stretch>
            <a:fillRect/>
          </a:stretch>
        </p:blipFill>
        <p:spPr>
          <a:xfrm>
            <a:off x="3123565" y="908050"/>
            <a:ext cx="6210300" cy="3444240"/>
          </a:xfrm>
          <a:prstGeom prst="rect">
            <a:avLst/>
          </a:prstGeom>
          <a:noFill/>
          <a:ln w="9525">
            <a:noFill/>
          </a:ln>
        </p:spPr>
      </p:pic>
      <p:sp>
        <p:nvSpPr>
          <p:cNvPr id="100" name="文本框 99"/>
          <p:cNvSpPr txBox="1"/>
          <p:nvPr/>
        </p:nvSpPr>
        <p:spPr>
          <a:xfrm>
            <a:off x="681355" y="4655185"/>
            <a:ext cx="11094085" cy="1814830"/>
          </a:xfrm>
          <a:prstGeom prst="rect">
            <a:avLst/>
          </a:prstGeom>
          <a:noFill/>
          <a:ln w="9525">
            <a:noFill/>
          </a:ln>
        </p:spPr>
        <p:txBody>
          <a:bodyPr wrap="square">
            <a:spAutoFit/>
          </a:bodyPr>
          <a:lstStyle/>
          <a:p>
            <a:pPr indent="0"/>
            <a:r>
              <a:rPr lang="en-US" altLang="zh-CN" sz="2800" b="0">
                <a:solidFill>
                  <a:srgbClr val="000000"/>
                </a:solidFill>
                <a:ea typeface="宋体" panose="02010600030101010101" pitchFamily="2" charset="-122"/>
              </a:rPr>
              <a:t>        </a:t>
            </a:r>
            <a:r>
              <a:rPr lang="zh-CN" sz="2800" b="0">
                <a:solidFill>
                  <a:srgbClr val="000000"/>
                </a:solidFill>
                <a:latin typeface="黑体" panose="02010609060101010101" charset="-122"/>
                <a:ea typeface="黑体" panose="02010609060101010101" charset="-122"/>
                <a:cs typeface="黑体" panose="02010609060101010101" charset="-122"/>
              </a:rPr>
              <a:t>2014年8月1日，“故宫淘宝”微信公众号一篇叫做《雍正：感觉自己萌萌哒》的文章用动态图的形式，展现了“一个自信坦然，还带着一点幽默”的雍正，并在微信朋友圈刷屏，从此让故宫“萌萌哒”的形象深入人心，也起到了非常好的带货效果。</a:t>
            </a:r>
            <a:endParaRPr lang="zh-CN" altLang="en-US" sz="2800" b="0">
              <a:solidFill>
                <a:srgbClr val="000000"/>
              </a:solidFill>
              <a:latin typeface="黑体" panose="02010609060101010101" charset="-122"/>
              <a:ea typeface="黑体" panose="02010609060101010101" charset="-122"/>
              <a:cs typeface="黑体" panose="02010609060101010101" charset="-122"/>
            </a:endParaRPr>
          </a:p>
        </p:txBody>
      </p:sp>
      <p:sp>
        <p:nvSpPr>
          <p:cNvPr id="18" name="文本框 17"/>
          <p:cNvSpPr txBox="1"/>
          <p:nvPr/>
        </p:nvSpPr>
        <p:spPr>
          <a:xfrm>
            <a:off x="194310" y="327025"/>
            <a:ext cx="4637405" cy="368300"/>
          </a:xfrm>
          <a:prstGeom prst="rect">
            <a:avLst/>
          </a:prstGeom>
          <a:noFill/>
          <a:ln w="9525">
            <a:noFill/>
          </a:ln>
        </p:spPr>
        <p:txBody>
          <a:bodyPr wrap="square">
            <a:spAutoFit/>
          </a:bodyPr>
          <a:lstStyle/>
          <a:p>
            <a:pPr indent="0"/>
            <a:r>
              <a:rPr lang="zh-CN" b="1">
                <a:latin typeface="黑体" panose="02010609060101010101" charset="-122"/>
                <a:ea typeface="黑体" panose="02010609060101010101" charset="-122"/>
                <a:cs typeface="黑体" panose="02010609060101010101" charset="-122"/>
              </a:rPr>
              <a:t>故宫X表情包：《雍正：感觉自己萌萌哒》</a:t>
            </a:r>
            <a:endParaRPr lang="zh-CN" altLang="en-US" b="1">
              <a:latin typeface="黑体" panose="02010609060101010101" charset="-122"/>
              <a:ea typeface="黑体" panose="02010609060101010101" charset="-122"/>
              <a:cs typeface="黑体" panose="02010609060101010101" charset="-122"/>
            </a:endParaRPr>
          </a:p>
        </p:txBody>
      </p:sp>
      <p:sp>
        <p:nvSpPr>
          <p:cNvPr id="19" name="椭圆 18">
            <a:hlinkClick r:id="rId5"/>
          </p:cNvPr>
          <p:cNvSpPr/>
          <p:nvPr/>
        </p:nvSpPr>
        <p:spPr>
          <a:xfrm>
            <a:off x="11421745" y="6236970"/>
            <a:ext cx="353695" cy="33909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hlinkClick r:id="rId6" action="ppaction://hlinkfile"/>
          </p:cNvPr>
          <p:cNvSpPr/>
          <p:nvPr/>
        </p:nvSpPr>
        <p:spPr>
          <a:xfrm>
            <a:off x="10924540" y="6240145"/>
            <a:ext cx="363855" cy="335915"/>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703" b="89828" l="0" r="100000">
                        <a14:backgroundMark x1="89375" y1="31925" x2="89375" y2="31925"/>
                        <a14:backgroundMark x1="60313" y1="50391" x2="60313" y2="50391"/>
                        <a14:backgroundMark x1="61042" y1="50235" x2="61042" y2="50235"/>
                        <a14:backgroundMark x1="60729" y1="51174" x2="63854" y2="54304"/>
                        <a14:backgroundMark x1="59479" y1="52113" x2="63333" y2="53834"/>
                        <a14:backgroundMark x1="60208" y1="54617" x2="63958" y2="55086"/>
                        <a14:backgroundMark x1="72292" y1="50391" x2="80833" y2="51174"/>
                        <a14:backgroundMark x1="64271" y1="41315" x2="64271" y2="41315"/>
                        <a14:backgroundMark x1="65104" y1="41941" x2="65104" y2="41941"/>
                        <a14:backgroundMark x1="62917" y1="49922" x2="62917" y2="49922"/>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13005" r="30853" b="43655"/>
          <a:stretch>
            <a:fillRect/>
          </a:stretch>
        </p:blipFill>
        <p:spPr>
          <a:xfrm>
            <a:off x="-287" y="1523299"/>
            <a:ext cx="7639665" cy="5334496"/>
          </a:xfrm>
          <a:prstGeom prst="rect">
            <a:avLst/>
          </a:prstGeom>
        </p:spPr>
      </p:pic>
      <p:pic>
        <p:nvPicPr>
          <p:cNvPr id="12" name="图片 10"/>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8794443" y="3129754"/>
            <a:ext cx="13906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7"/>
          <p:cNvSpPr>
            <a:spLocks noChangeArrowheads="1"/>
          </p:cNvSpPr>
          <p:nvPr/>
        </p:nvSpPr>
        <p:spPr bwMode="auto">
          <a:xfrm>
            <a:off x="6829753" y="1567749"/>
            <a:ext cx="4754880"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80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201</a:t>
            </a:r>
            <a:r>
              <a:rPr lang="en-US" altLang="zh-CN" sz="80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3-2015</a:t>
            </a:r>
          </a:p>
        </p:txBody>
      </p:sp>
      <p:sp>
        <p:nvSpPr>
          <p:cNvPr id="17" name="文本框 16"/>
          <p:cNvSpPr txBox="1"/>
          <p:nvPr/>
        </p:nvSpPr>
        <p:spPr>
          <a:xfrm>
            <a:off x="7291865" y="3899583"/>
            <a:ext cx="4315795" cy="521970"/>
          </a:xfrm>
          <a:prstGeom prst="rect">
            <a:avLst/>
          </a:prstGeom>
          <a:noFill/>
        </p:spPr>
        <p:txBody>
          <a:bodyPr wrap="square" rtlCol="0">
            <a:spAutoFit/>
          </a:bodyPr>
          <a:lstStyle/>
          <a:p>
            <a:pPr algn="ctr"/>
            <a:r>
              <a:rPr lang="zh-CN" altLang="en-US" sz="2800" b="1" spc="600" dirty="0">
                <a:latin typeface="方正隶变_GBK" panose="03000509000000000000" pitchFamily="65" charset="-122"/>
                <a:ea typeface="方正隶变_GBK" panose="03000509000000000000" pitchFamily="65" charset="-122"/>
              </a:rPr>
              <a:t>故宫系列8款APP</a:t>
            </a:r>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991235" y="1620520"/>
            <a:ext cx="9751695" cy="3192780"/>
          </a:xfrm>
          <a:prstGeom prst="rect">
            <a:avLst/>
          </a:prstGeom>
          <a:noFill/>
          <a:ln w="9525">
            <a:noFill/>
          </a:ln>
        </p:spPr>
        <p:txBody>
          <a:bodyPr wrap="square">
            <a:spAutoFit/>
          </a:bodyPr>
          <a:lstStyle/>
          <a:p>
            <a:pPr indent="0">
              <a:lnSpc>
                <a:spcPct val="120000"/>
              </a:lnSpc>
            </a:pPr>
            <a:r>
              <a:rPr lang="en-US" altLang="zh-CN" sz="2400" b="0">
                <a:latin typeface="黑体" panose="02010609060101010101" charset="-122"/>
                <a:ea typeface="黑体" panose="02010609060101010101" charset="-122"/>
                <a:cs typeface="黑体" panose="02010609060101010101" charset="-122"/>
              </a:rPr>
              <a:t>    </a:t>
            </a:r>
            <a:r>
              <a:rPr lang="zh-CN" sz="2400" b="0">
                <a:latin typeface="黑体" panose="02010609060101010101" charset="-122"/>
                <a:ea typeface="黑体" panose="02010609060101010101" charset="-122"/>
                <a:cs typeface="黑体" panose="02010609060101010101" charset="-122"/>
              </a:rPr>
              <a:t>故宫从</a:t>
            </a:r>
            <a:r>
              <a:rPr lang="en-US" sz="2400" b="0">
                <a:latin typeface="黑体" panose="02010609060101010101" charset="-122"/>
                <a:ea typeface="黑体" panose="02010609060101010101" charset="-122"/>
                <a:cs typeface="黑体" panose="02010609060101010101" charset="-122"/>
              </a:rPr>
              <a:t>2013</a:t>
            </a:r>
            <a:r>
              <a:rPr lang="zh-CN" sz="2400" b="0">
                <a:latin typeface="黑体" panose="02010609060101010101" charset="-122"/>
                <a:ea typeface="黑体" panose="02010609060101010101" charset="-122"/>
                <a:cs typeface="黑体" panose="02010609060101010101" charset="-122"/>
              </a:rPr>
              <a:t>到</a:t>
            </a:r>
            <a:r>
              <a:rPr lang="en-US" sz="2400" b="0">
                <a:latin typeface="黑体" panose="02010609060101010101" charset="-122"/>
                <a:ea typeface="黑体" panose="02010609060101010101" charset="-122"/>
                <a:cs typeface="黑体" panose="02010609060101010101" charset="-122"/>
              </a:rPr>
              <a:t>2015</a:t>
            </a:r>
            <a:r>
              <a:rPr lang="zh-CN" sz="2400" b="0">
                <a:latin typeface="黑体" panose="02010609060101010101" charset="-122"/>
                <a:ea typeface="黑体" panose="02010609060101010101" charset="-122"/>
                <a:cs typeface="黑体" panose="02010609060101010101" charset="-122"/>
              </a:rPr>
              <a:t>年接连推出</a:t>
            </a:r>
            <a:r>
              <a:rPr lang="en-US" sz="2400" b="0">
                <a:latin typeface="黑体" panose="02010609060101010101" charset="-122"/>
                <a:ea typeface="黑体" panose="02010609060101010101" charset="-122"/>
                <a:cs typeface="黑体" panose="02010609060101010101" charset="-122"/>
              </a:rPr>
              <a:t>8</a:t>
            </a:r>
            <a:r>
              <a:rPr lang="zh-CN" sz="2400" b="0">
                <a:latin typeface="黑体" panose="02010609060101010101" charset="-122"/>
                <a:ea typeface="黑体" panose="02010609060101010101" charset="-122"/>
                <a:cs typeface="黑体" panose="02010609060101010101" charset="-122"/>
              </a:rPr>
              <a:t>款</a:t>
            </a:r>
            <a:r>
              <a:rPr lang="en-US" sz="2400" b="0">
                <a:latin typeface="黑体" panose="02010609060101010101" charset="-122"/>
                <a:ea typeface="黑体" panose="02010609060101010101" charset="-122"/>
                <a:cs typeface="黑体" panose="02010609060101010101" charset="-122"/>
              </a:rPr>
              <a:t>App</a:t>
            </a:r>
            <a:r>
              <a:rPr lang="zh-CN" sz="2400" b="0">
                <a:latin typeface="黑体" panose="02010609060101010101" charset="-122"/>
                <a:ea typeface="黑体" panose="02010609060101010101" charset="-122"/>
                <a:cs typeface="黑体" panose="02010609060101010101" charset="-122"/>
              </a:rPr>
              <a:t>可谓是款款精品。首先，故宫选择利用手机应用向大众揭秘故宫博物院的藏品以及神秘的“皇家生活”，这一点就极其吸引人。</a:t>
            </a:r>
          </a:p>
          <a:p>
            <a:pPr indent="0">
              <a:lnSpc>
                <a:spcPct val="120000"/>
              </a:lnSpc>
            </a:pPr>
            <a:r>
              <a:rPr lang="zh-CN" sz="2400" b="0">
                <a:latin typeface="黑体" panose="02010609060101010101" charset="-122"/>
                <a:ea typeface="黑体" panose="02010609060101010101" charset="-122"/>
                <a:cs typeface="黑体" panose="02010609060101010101" charset="-122"/>
              </a:rPr>
              <a:t>    因为故宫在大众的心中一直是个严肃恢弘，具有距离感的形象，而开发上线</a:t>
            </a:r>
            <a:r>
              <a:rPr lang="en-US" sz="2400" b="0">
                <a:latin typeface="黑体" panose="02010609060101010101" charset="-122"/>
                <a:ea typeface="黑体" panose="02010609060101010101" charset="-122"/>
                <a:cs typeface="黑体" panose="02010609060101010101" charset="-122"/>
              </a:rPr>
              <a:t>App</a:t>
            </a:r>
            <a:r>
              <a:rPr lang="zh-CN" sz="2400" b="0">
                <a:latin typeface="黑体" panose="02010609060101010101" charset="-122"/>
                <a:ea typeface="黑体" panose="02010609060101010101" charset="-122"/>
                <a:cs typeface="黑体" panose="02010609060101010101" charset="-122"/>
              </a:rPr>
              <a:t>则缩减了民众与故宫的距离，并让人们能更直观全面地了解到故宫的藏品、藏品背后的故事以及相关历史等等。不断的推出</a:t>
            </a:r>
            <a:r>
              <a:rPr lang="en-US" sz="2400" b="0">
                <a:latin typeface="黑体" panose="02010609060101010101" charset="-122"/>
                <a:ea typeface="黑体" panose="02010609060101010101" charset="-122"/>
                <a:cs typeface="黑体" panose="02010609060101010101" charset="-122"/>
              </a:rPr>
              <a:t>App</a:t>
            </a:r>
            <a:r>
              <a:rPr lang="zh-CN" sz="2400" b="0">
                <a:latin typeface="黑体" panose="02010609060101010101" charset="-122"/>
                <a:ea typeface="黑体" panose="02010609060101010101" charset="-122"/>
                <a:cs typeface="黑体" panose="02010609060101010101" charset="-122"/>
              </a:rPr>
              <a:t>也一次次地增加了故宫这一“品牌”的曝光度。</a:t>
            </a:r>
            <a:endParaRPr lang="zh-CN" altLang="en-US" sz="2400" b="0">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230030" y="420418"/>
            <a:ext cx="4315795" cy="521970"/>
          </a:xfrm>
          <a:prstGeom prst="rect">
            <a:avLst/>
          </a:prstGeom>
          <a:noFill/>
        </p:spPr>
        <p:txBody>
          <a:bodyPr wrap="square" rtlCol="0">
            <a:spAutoFit/>
          </a:bodyPr>
          <a:lstStyle/>
          <a:p>
            <a:pPr algn="ctr"/>
            <a:r>
              <a:rPr lang="zh-CN" altLang="en-US" sz="2800" b="1" spc="600" dirty="0">
                <a:latin typeface="方正隶变_GBK" panose="03000509000000000000" pitchFamily="65" charset="-122"/>
                <a:ea typeface="方正隶变_GBK" panose="03000509000000000000" pitchFamily="65" charset="-122"/>
              </a:rPr>
              <a:t>故宫系列8款APP</a:t>
            </a: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87632"/>
            <a:ext cx="12192000" cy="6858001"/>
          </a:xfrm>
          <a:prstGeom prst="rect">
            <a:avLst/>
          </a:prstGeom>
        </p:spPr>
      </p:pic>
      <p:grpSp>
        <p:nvGrpSpPr>
          <p:cNvPr id="2" name="组合 1"/>
          <p:cNvGrpSpPr/>
          <p:nvPr/>
        </p:nvGrpSpPr>
        <p:grpSpPr>
          <a:xfrm>
            <a:off x="731257" y="1822372"/>
            <a:ext cx="10728216" cy="3248812"/>
            <a:chOff x="539552" y="2348880"/>
            <a:chExt cx="8217536" cy="2488506"/>
          </a:xfrm>
        </p:grpSpPr>
        <p:sp>
          <p:nvSpPr>
            <p:cNvPr id="3" name="AutoShape 5"/>
            <p:cNvSpPr/>
            <p:nvPr/>
          </p:nvSpPr>
          <p:spPr bwMode="auto">
            <a:xfrm>
              <a:off x="539552" y="3152784"/>
              <a:ext cx="1955799" cy="7195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rgbClr val="987362"/>
            </a:solidFill>
            <a:ln>
              <a:noFill/>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5" name="Group 6"/>
            <p:cNvGrpSpPr/>
            <p:nvPr/>
          </p:nvGrpSpPr>
          <p:grpSpPr bwMode="auto">
            <a:xfrm>
              <a:off x="539553" y="2348880"/>
              <a:ext cx="693212" cy="693211"/>
              <a:chOff x="0" y="0"/>
              <a:chExt cx="1591420" cy="1591420"/>
            </a:xfrm>
          </p:grpSpPr>
          <p:sp>
            <p:nvSpPr>
              <p:cNvPr id="6" name="AutoShape 7"/>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8736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AutoShape 8"/>
              <p:cNvSpPr/>
              <p:nvPr/>
            </p:nvSpPr>
            <p:spPr bwMode="auto">
              <a:xfrm>
                <a:off x="0" y="547945"/>
                <a:ext cx="1591420" cy="4955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marL="0" marR="0" lvl="0" indent="0" algn="ctr" defTabSz="914400" eaLnBrk="1" fontAlgn="auto" latinLnBrk="0" hangingPunct="1">
                  <a:lnSpc>
                    <a:spcPct val="120000"/>
                  </a:lnSpc>
                  <a:spcBef>
                    <a:spcPts val="0"/>
                  </a:spcBef>
                  <a:spcAft>
                    <a:spcPts val="0"/>
                  </a:spcAft>
                  <a:buClrTx/>
                  <a:buSzTx/>
                  <a:buFontTx/>
                  <a:buNone/>
                  <a:defRPr/>
                </a:pPr>
                <a:r>
                  <a:rPr kumimoji="0" lang="es-ES" altLang="zh-CN" sz="14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rPr>
                  <a:t>201</a:t>
                </a:r>
                <a:r>
                  <a:rPr kumimoji="0" lang="en-US" altLang="es-ES" sz="14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rPr>
                  <a:t>3</a:t>
                </a:r>
              </a:p>
            </p:txBody>
          </p:sp>
        </p:grpSp>
        <p:sp>
          <p:nvSpPr>
            <p:cNvPr id="8" name="AutoShape 9"/>
            <p:cNvSpPr/>
            <p:nvPr/>
          </p:nvSpPr>
          <p:spPr bwMode="auto">
            <a:xfrm>
              <a:off x="801064" y="3487684"/>
              <a:ext cx="1385040" cy="1882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481965" eaLnBrk="1"/>
              <a:r>
                <a:rPr lang="zh-CN" altLang="en-US" sz="1600" b="0" dirty="0">
                  <a:latin typeface="Arial" panose="020B0604020202020204" pitchFamily="34" charset="0"/>
                  <a:ea typeface="微软雅黑" panose="020B0503020204020204" charset="-122"/>
                  <a:sym typeface="Arial" panose="020B0604020202020204" pitchFamily="34" charset="0"/>
                </a:rPr>
                <a:t>《胤禛美人图》</a:t>
              </a:r>
              <a:endParaRPr lang="es-ES" altLang="zh-CN" sz="1400" b="0" dirty="0">
                <a:latin typeface="Arial" panose="020B0604020202020204" pitchFamily="34" charset="0"/>
                <a:ea typeface="微软雅黑" panose="020B0503020204020204" charset="-122"/>
                <a:sym typeface="Arial" panose="020B0604020202020204" pitchFamily="34" charset="0"/>
              </a:endParaRPr>
            </a:p>
          </p:txBody>
        </p:sp>
        <p:sp>
          <p:nvSpPr>
            <p:cNvPr id="9" name="AutoShape 10"/>
            <p:cNvSpPr/>
            <p:nvPr/>
          </p:nvSpPr>
          <p:spPr bwMode="auto">
            <a:xfrm>
              <a:off x="2633717" y="3313288"/>
              <a:ext cx="1956490" cy="7195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rgbClr val="492731"/>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10" name="Group 11"/>
            <p:cNvGrpSpPr/>
            <p:nvPr/>
          </p:nvGrpSpPr>
          <p:grpSpPr bwMode="auto">
            <a:xfrm>
              <a:off x="2633716" y="4143482"/>
              <a:ext cx="693903" cy="693904"/>
              <a:chOff x="0" y="0"/>
              <a:chExt cx="1591420" cy="1591420"/>
            </a:xfrm>
          </p:grpSpPr>
          <p:sp>
            <p:nvSpPr>
              <p:cNvPr id="11" name="AutoShape 12"/>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49273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2" name="AutoShape 13"/>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s-E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Lato" charset="0"/>
                    <a:sym typeface="Arial" panose="020B0604020202020204" pitchFamily="34" charset="0"/>
                  </a:rPr>
                  <a:t>20</a:t>
                </a:r>
                <a:r>
                  <a:rPr kumimoji="0" lang="en-US" altLang="es-E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Lato" charset="0"/>
                    <a:sym typeface="Arial" panose="020B0604020202020204" pitchFamily="34" charset="0"/>
                  </a:rPr>
                  <a:t>14</a:t>
                </a:r>
              </a:p>
            </p:txBody>
          </p:sp>
        </p:grpSp>
        <p:sp>
          <p:nvSpPr>
            <p:cNvPr id="13" name="AutoShape 14">
              <a:hlinkClick r:id="rId4" action="ppaction://hlinksldjump"/>
            </p:cNvPr>
            <p:cNvSpPr/>
            <p:nvPr/>
          </p:nvSpPr>
          <p:spPr bwMode="auto">
            <a:xfrm>
              <a:off x="2908373" y="3487684"/>
              <a:ext cx="1385040" cy="1882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481965" eaLnBrk="1"/>
              <a:r>
                <a:rPr lang="zh-CN" altLang="en-US" sz="1600" b="0" dirty="0">
                  <a:latin typeface="Arial" panose="020B0604020202020204" pitchFamily="34" charset="0"/>
                  <a:ea typeface="微软雅黑" panose="020B0503020204020204" charset="-122"/>
                  <a:sym typeface="Arial" panose="020B0604020202020204" pitchFamily="34" charset="0"/>
                </a:rPr>
                <a:t>《紫禁城祥瑞》</a:t>
              </a:r>
            </a:p>
          </p:txBody>
        </p:sp>
        <p:sp>
          <p:nvSpPr>
            <p:cNvPr id="14" name="AutoShape 15"/>
            <p:cNvSpPr/>
            <p:nvPr/>
          </p:nvSpPr>
          <p:spPr bwMode="auto">
            <a:xfrm>
              <a:off x="4706434" y="3152784"/>
              <a:ext cx="1955798" cy="719501"/>
            </a:xfrm>
            <a:custGeom>
              <a:avLst/>
              <a:gdLst>
                <a:gd name="T0" fmla="*/ 2243931 w 21600"/>
                <a:gd name="T1" fmla="*/ 825500 h 21600"/>
                <a:gd name="T2" fmla="*/ 2243931 w 21600"/>
                <a:gd name="T3" fmla="*/ 825500 h 21600"/>
                <a:gd name="T4" fmla="*/ 2243931 w 21600"/>
                <a:gd name="T5" fmla="*/ 825500 h 21600"/>
                <a:gd name="T6" fmla="*/ 2243931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rgbClr val="987362"/>
            </a:solidFill>
            <a:ln>
              <a:noFill/>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s-ES"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S PGothic" panose="020B0600070205080204" pitchFamily="34" charset="-128"/>
                <a:sym typeface="Arial" panose="020B0604020202020204" pitchFamily="34" charset="0"/>
              </a:endParaRPr>
            </a:p>
          </p:txBody>
        </p:sp>
        <p:grpSp>
          <p:nvGrpSpPr>
            <p:cNvPr id="15" name="Group 16"/>
            <p:cNvGrpSpPr/>
            <p:nvPr/>
          </p:nvGrpSpPr>
          <p:grpSpPr bwMode="auto">
            <a:xfrm>
              <a:off x="4706434" y="2348880"/>
              <a:ext cx="693212" cy="693211"/>
              <a:chOff x="0" y="0"/>
              <a:chExt cx="1591420" cy="1591420"/>
            </a:xfrm>
          </p:grpSpPr>
          <p:sp>
            <p:nvSpPr>
              <p:cNvPr id="16" name="AutoShape 17"/>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8736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 name="AutoShape 18"/>
              <p:cNvSpPr/>
              <p:nvPr/>
            </p:nvSpPr>
            <p:spPr bwMode="auto">
              <a:xfrm>
                <a:off x="0" y="554297"/>
                <a:ext cx="1591420" cy="482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s-E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Lato" charset="0"/>
                    <a:sym typeface="Arial" panose="020B0604020202020204" pitchFamily="34" charset="0"/>
                  </a:rPr>
                  <a:t>2014</a:t>
                </a:r>
              </a:p>
            </p:txBody>
          </p:sp>
        </p:grpSp>
        <p:sp>
          <p:nvSpPr>
            <p:cNvPr id="18" name="AutoShape 19">
              <a:hlinkClick r:id="rId5" action="ppaction://hlinksldjump"/>
            </p:cNvPr>
            <p:cNvSpPr/>
            <p:nvPr/>
          </p:nvSpPr>
          <p:spPr bwMode="auto">
            <a:xfrm>
              <a:off x="5003228" y="3494441"/>
              <a:ext cx="1384349" cy="1882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defTabSz="876300" eaLnBrk="0">
                <a:defRPr sz="2500" b="1">
                  <a:solidFill>
                    <a:srgbClr val="FFFFFF"/>
                  </a:solidFill>
                  <a:latin typeface="Lato" charset="0"/>
                  <a:ea typeface="MS PGothic" panose="020B0600070205080204" pitchFamily="34" charset="-128"/>
                  <a:sym typeface="Lato" charset="0"/>
                </a:defRPr>
              </a:lvl1pPr>
              <a:lvl2pPr marL="742950" indent="-285750" defTabSz="876300" eaLnBrk="0">
                <a:defRPr sz="2500" b="1">
                  <a:solidFill>
                    <a:srgbClr val="FFFFFF"/>
                  </a:solidFill>
                  <a:latin typeface="Lato" charset="0"/>
                  <a:ea typeface="MS PGothic" panose="020B0600070205080204" pitchFamily="34" charset="-128"/>
                  <a:sym typeface="Lato" charset="0"/>
                </a:defRPr>
              </a:lvl2pPr>
              <a:lvl3pPr marL="1143000" indent="-228600" defTabSz="876300" eaLnBrk="0">
                <a:defRPr sz="2500" b="1">
                  <a:solidFill>
                    <a:srgbClr val="FFFFFF"/>
                  </a:solidFill>
                  <a:latin typeface="Lato" charset="0"/>
                  <a:ea typeface="MS PGothic" panose="020B0600070205080204" pitchFamily="34" charset="-128"/>
                  <a:sym typeface="Lato" charset="0"/>
                </a:defRPr>
              </a:lvl3pPr>
              <a:lvl4pPr marL="1600200" indent="-228600" defTabSz="876300" eaLnBrk="0">
                <a:defRPr sz="2500" b="1">
                  <a:solidFill>
                    <a:srgbClr val="FFFFFF"/>
                  </a:solidFill>
                  <a:latin typeface="Lato" charset="0"/>
                  <a:ea typeface="MS PGothic" panose="020B0600070205080204" pitchFamily="34" charset="-128"/>
                  <a:sym typeface="Lato" charset="0"/>
                </a:defRPr>
              </a:lvl4pPr>
              <a:lvl5pPr marL="2057400" indent="-228600" defTabSz="876300" eaLnBrk="0">
                <a:defRPr sz="2500" b="1">
                  <a:solidFill>
                    <a:srgbClr val="FFFFFF"/>
                  </a:solidFill>
                  <a:latin typeface="Lato" charset="0"/>
                  <a:ea typeface="MS PGothic" panose="020B0600070205080204" pitchFamily="34" charset="-128"/>
                  <a:sym typeface="Lato" charset="0"/>
                </a:defRPr>
              </a:lvl5pPr>
              <a:lvl6pPr marL="25146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00000"/>
                </a:lnSpc>
              </a:pPr>
              <a:r>
                <a:rPr lang="zh-CN" altLang="en-US" sz="1600" b="0" dirty="0">
                  <a:latin typeface="Arial" panose="020B0604020202020204" pitchFamily="34" charset="0"/>
                  <a:ea typeface="微软雅黑" panose="020B0503020204020204" charset="-122"/>
                  <a:sym typeface="Arial" panose="020B0604020202020204" pitchFamily="34" charset="0"/>
                </a:rPr>
                <a:t>《皇帝的一天》</a:t>
              </a:r>
            </a:p>
          </p:txBody>
        </p:sp>
        <p:sp>
          <p:nvSpPr>
            <p:cNvPr id="19" name="AutoShape 20"/>
            <p:cNvSpPr/>
            <p:nvPr/>
          </p:nvSpPr>
          <p:spPr bwMode="auto">
            <a:xfrm>
              <a:off x="6800598" y="3313288"/>
              <a:ext cx="1956490" cy="719501"/>
            </a:xfrm>
            <a:custGeom>
              <a:avLst/>
              <a:gdLst>
                <a:gd name="T0" fmla="*/ 2244725 w 21600"/>
                <a:gd name="T1" fmla="*/ 825500 h 21600"/>
                <a:gd name="T2" fmla="*/ 2244725 w 21600"/>
                <a:gd name="T3" fmla="*/ 825500 h 21600"/>
                <a:gd name="T4" fmla="*/ 2244725 w 21600"/>
                <a:gd name="T5" fmla="*/ 825500 h 21600"/>
                <a:gd name="T6" fmla="*/ 2244725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rgbClr val="492731"/>
            </a:solidFill>
            <a:ln>
              <a:noFill/>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s-ES"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S PGothic" panose="020B0600070205080204" pitchFamily="34" charset="-128"/>
                <a:sym typeface="Arial" panose="020B0604020202020204" pitchFamily="34" charset="0"/>
              </a:endParaRPr>
            </a:p>
          </p:txBody>
        </p:sp>
        <p:grpSp>
          <p:nvGrpSpPr>
            <p:cNvPr id="20" name="Group 21"/>
            <p:cNvGrpSpPr/>
            <p:nvPr/>
          </p:nvGrpSpPr>
          <p:grpSpPr bwMode="auto">
            <a:xfrm>
              <a:off x="6800599" y="4143482"/>
              <a:ext cx="693212" cy="693904"/>
              <a:chOff x="0" y="0"/>
              <a:chExt cx="1591420" cy="1591420"/>
            </a:xfrm>
          </p:grpSpPr>
          <p:sp>
            <p:nvSpPr>
              <p:cNvPr id="21" name="AutoShape 22"/>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49273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 name="AutoShape 23"/>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s-ES" sz="14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Lato" charset="0"/>
                    <a:sym typeface="Arial" panose="020B0604020202020204" pitchFamily="34" charset="0"/>
                  </a:rPr>
                  <a:t>201</a:t>
                </a:r>
                <a:r>
                  <a:rPr kumimoji="0" lang="en-US" altLang="es-ES" sz="14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Lato" charset="0"/>
                    <a:sym typeface="Arial" panose="020B0604020202020204" pitchFamily="34" charset="0"/>
                  </a:rPr>
                  <a:t>5</a:t>
                </a:r>
              </a:p>
            </p:txBody>
          </p:sp>
        </p:grpSp>
        <p:sp>
          <p:nvSpPr>
            <p:cNvPr id="23" name="AutoShape 24">
              <a:hlinkClick r:id="rId6" action="ppaction://hlinksldjump"/>
            </p:cNvPr>
            <p:cNvSpPr/>
            <p:nvPr/>
          </p:nvSpPr>
          <p:spPr bwMode="auto">
            <a:xfrm>
              <a:off x="7097393" y="3487684"/>
              <a:ext cx="1385040" cy="1882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481965" eaLnBrk="1"/>
              <a:r>
                <a:rPr lang="zh-CN" altLang="en-US" sz="1600" b="0" dirty="0">
                  <a:latin typeface="Arial" panose="020B0604020202020204" pitchFamily="34" charset="0"/>
                  <a:ea typeface="微软雅黑" panose="020B0503020204020204" charset="-122"/>
                  <a:sym typeface="Arial" panose="020B0604020202020204" pitchFamily="34" charset="0"/>
                </a:rPr>
                <a:t>《韩熙载夜宴图》</a:t>
              </a:r>
            </a:p>
          </p:txBody>
        </p:sp>
      </p:gr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87632"/>
            <a:ext cx="12192000" cy="6858001"/>
          </a:xfrm>
          <a:prstGeom prst="rect">
            <a:avLst/>
          </a:prstGeom>
        </p:spPr>
      </p:pic>
      <p:grpSp>
        <p:nvGrpSpPr>
          <p:cNvPr id="2" name="组合 1"/>
          <p:cNvGrpSpPr/>
          <p:nvPr/>
        </p:nvGrpSpPr>
        <p:grpSpPr>
          <a:xfrm>
            <a:off x="731257" y="1822372"/>
            <a:ext cx="10728216" cy="3248812"/>
            <a:chOff x="539552" y="2348880"/>
            <a:chExt cx="8217536" cy="2488506"/>
          </a:xfrm>
        </p:grpSpPr>
        <p:sp>
          <p:nvSpPr>
            <p:cNvPr id="3" name="AutoShape 5"/>
            <p:cNvSpPr/>
            <p:nvPr/>
          </p:nvSpPr>
          <p:spPr bwMode="auto">
            <a:xfrm>
              <a:off x="539552" y="3152784"/>
              <a:ext cx="1955799" cy="7195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rgbClr val="987362"/>
            </a:solidFill>
            <a:ln>
              <a:noFill/>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5" name="Group 6"/>
            <p:cNvGrpSpPr/>
            <p:nvPr/>
          </p:nvGrpSpPr>
          <p:grpSpPr bwMode="auto">
            <a:xfrm>
              <a:off x="539553" y="2348880"/>
              <a:ext cx="693212" cy="693211"/>
              <a:chOff x="0" y="0"/>
              <a:chExt cx="1591420" cy="1591420"/>
            </a:xfrm>
          </p:grpSpPr>
          <p:sp>
            <p:nvSpPr>
              <p:cNvPr id="6" name="AutoShape 7"/>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8736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AutoShape 8"/>
              <p:cNvSpPr/>
              <p:nvPr/>
            </p:nvSpPr>
            <p:spPr bwMode="auto">
              <a:xfrm>
                <a:off x="0" y="547945"/>
                <a:ext cx="1591420" cy="4955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marL="0" marR="0" lvl="0" indent="0" algn="ctr" defTabSz="914400" eaLnBrk="1" fontAlgn="auto" latinLnBrk="0" hangingPunct="1">
                  <a:lnSpc>
                    <a:spcPct val="120000"/>
                  </a:lnSpc>
                  <a:spcBef>
                    <a:spcPts val="0"/>
                  </a:spcBef>
                  <a:spcAft>
                    <a:spcPts val="0"/>
                  </a:spcAft>
                  <a:buClrTx/>
                  <a:buSzTx/>
                  <a:buFontTx/>
                  <a:buNone/>
                  <a:defRPr/>
                </a:pPr>
                <a:r>
                  <a:rPr kumimoji="0" lang="es-ES" altLang="zh-CN" sz="14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rPr>
                  <a:t>201</a:t>
                </a:r>
                <a:r>
                  <a:rPr kumimoji="0" lang="en-US" altLang="es-ES" sz="14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rPr>
                  <a:t>5</a:t>
                </a:r>
              </a:p>
            </p:txBody>
          </p:sp>
        </p:grpSp>
        <p:sp>
          <p:nvSpPr>
            <p:cNvPr id="8" name="AutoShape 9">
              <a:hlinkClick r:id="rId4" action="ppaction://hlinksldjump"/>
            </p:cNvPr>
            <p:cNvSpPr/>
            <p:nvPr/>
          </p:nvSpPr>
          <p:spPr bwMode="auto">
            <a:xfrm>
              <a:off x="801064" y="3487684"/>
              <a:ext cx="1385040" cy="1882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481965" eaLnBrk="1"/>
              <a:r>
                <a:rPr lang="zh-CN" altLang="en-US" sz="1600" b="0" dirty="0">
                  <a:latin typeface="Arial" panose="020B0604020202020204" pitchFamily="34" charset="0"/>
                  <a:ea typeface="微软雅黑" panose="020B0503020204020204" charset="-122"/>
                  <a:sym typeface="Arial" panose="020B0604020202020204" pitchFamily="34" charset="0"/>
                </a:rPr>
                <a:t>《每日故宫》</a:t>
              </a:r>
            </a:p>
          </p:txBody>
        </p:sp>
        <p:sp>
          <p:nvSpPr>
            <p:cNvPr id="9" name="AutoShape 10"/>
            <p:cNvSpPr/>
            <p:nvPr/>
          </p:nvSpPr>
          <p:spPr bwMode="auto">
            <a:xfrm>
              <a:off x="2633717" y="3313288"/>
              <a:ext cx="1956490" cy="7195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rgbClr val="492731"/>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10" name="Group 11"/>
            <p:cNvGrpSpPr/>
            <p:nvPr/>
          </p:nvGrpSpPr>
          <p:grpSpPr bwMode="auto">
            <a:xfrm>
              <a:off x="2633716" y="4143482"/>
              <a:ext cx="693903" cy="693904"/>
              <a:chOff x="0" y="0"/>
              <a:chExt cx="1591420" cy="1591420"/>
            </a:xfrm>
          </p:grpSpPr>
          <p:sp>
            <p:nvSpPr>
              <p:cNvPr id="11" name="AutoShape 12"/>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49273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2" name="AutoShape 13"/>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s-E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Lato" charset="0"/>
                    <a:sym typeface="Arial" panose="020B0604020202020204" pitchFamily="34" charset="0"/>
                  </a:rPr>
                  <a:t>20</a:t>
                </a:r>
                <a:r>
                  <a:rPr kumimoji="0" lang="en-US" altLang="es-E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Lato" charset="0"/>
                    <a:sym typeface="Arial" panose="020B0604020202020204" pitchFamily="34" charset="0"/>
                  </a:rPr>
                  <a:t>15</a:t>
                </a:r>
              </a:p>
            </p:txBody>
          </p:sp>
        </p:grpSp>
        <p:sp>
          <p:nvSpPr>
            <p:cNvPr id="13" name="AutoShape 14">
              <a:hlinkClick r:id="rId5" action="ppaction://hlinksldjump"/>
            </p:cNvPr>
            <p:cNvSpPr/>
            <p:nvPr/>
          </p:nvSpPr>
          <p:spPr bwMode="auto">
            <a:xfrm>
              <a:off x="2908373" y="3487684"/>
              <a:ext cx="1385040" cy="1882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481965" eaLnBrk="1"/>
              <a:r>
                <a:rPr lang="zh-CN" altLang="en-US" sz="1600" b="0" dirty="0">
                  <a:latin typeface="Arial" panose="020B0604020202020204" pitchFamily="34" charset="0"/>
                  <a:ea typeface="微软雅黑" panose="020B0503020204020204" charset="-122"/>
                  <a:sym typeface="Arial" panose="020B0604020202020204" pitchFamily="34" charset="0"/>
                </a:rPr>
                <a:t>《故宫陶瓷馆》</a:t>
              </a:r>
            </a:p>
          </p:txBody>
        </p:sp>
        <p:sp>
          <p:nvSpPr>
            <p:cNvPr id="14" name="AutoShape 15"/>
            <p:cNvSpPr/>
            <p:nvPr/>
          </p:nvSpPr>
          <p:spPr bwMode="auto">
            <a:xfrm>
              <a:off x="4706434" y="3152784"/>
              <a:ext cx="1955798" cy="719501"/>
            </a:xfrm>
            <a:custGeom>
              <a:avLst/>
              <a:gdLst>
                <a:gd name="T0" fmla="*/ 2243931 w 21600"/>
                <a:gd name="T1" fmla="*/ 825500 h 21600"/>
                <a:gd name="T2" fmla="*/ 2243931 w 21600"/>
                <a:gd name="T3" fmla="*/ 825500 h 21600"/>
                <a:gd name="T4" fmla="*/ 2243931 w 21600"/>
                <a:gd name="T5" fmla="*/ 825500 h 21600"/>
                <a:gd name="T6" fmla="*/ 2243931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rgbClr val="987362"/>
            </a:solidFill>
            <a:ln>
              <a:noFill/>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s-ES"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S PGothic" panose="020B0600070205080204" pitchFamily="34" charset="-128"/>
                <a:sym typeface="Arial" panose="020B0604020202020204" pitchFamily="34" charset="0"/>
              </a:endParaRPr>
            </a:p>
          </p:txBody>
        </p:sp>
        <p:grpSp>
          <p:nvGrpSpPr>
            <p:cNvPr id="15" name="Group 16"/>
            <p:cNvGrpSpPr/>
            <p:nvPr/>
          </p:nvGrpSpPr>
          <p:grpSpPr bwMode="auto">
            <a:xfrm>
              <a:off x="4706434" y="2348880"/>
              <a:ext cx="693212" cy="693211"/>
              <a:chOff x="0" y="0"/>
              <a:chExt cx="1591420" cy="1591420"/>
            </a:xfrm>
          </p:grpSpPr>
          <p:sp>
            <p:nvSpPr>
              <p:cNvPr id="16" name="AutoShape 17"/>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8736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 name="AutoShape 18"/>
              <p:cNvSpPr/>
              <p:nvPr/>
            </p:nvSpPr>
            <p:spPr bwMode="auto">
              <a:xfrm>
                <a:off x="0" y="554297"/>
                <a:ext cx="1591420" cy="482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s-E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Lato" charset="0"/>
                    <a:sym typeface="Arial" panose="020B0604020202020204" pitchFamily="34" charset="0"/>
                  </a:rPr>
                  <a:t>201</a:t>
                </a:r>
                <a:r>
                  <a:rPr kumimoji="0" lang="en-US" altLang="es-E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Lato" charset="0"/>
                    <a:sym typeface="Arial" panose="020B0604020202020204" pitchFamily="34" charset="0"/>
                  </a:rPr>
                  <a:t>5</a:t>
                </a:r>
              </a:p>
            </p:txBody>
          </p:sp>
        </p:grpSp>
        <p:sp>
          <p:nvSpPr>
            <p:cNvPr id="18" name="AutoShape 19">
              <a:hlinkClick r:id="rId6" action="ppaction://hlinksldjump"/>
            </p:cNvPr>
            <p:cNvSpPr/>
            <p:nvPr/>
          </p:nvSpPr>
          <p:spPr bwMode="auto">
            <a:xfrm>
              <a:off x="4992041" y="3485200"/>
              <a:ext cx="1384349" cy="1882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defTabSz="876300" eaLnBrk="0">
                <a:defRPr sz="2500" b="1">
                  <a:solidFill>
                    <a:srgbClr val="FFFFFF"/>
                  </a:solidFill>
                  <a:latin typeface="Lato" charset="0"/>
                  <a:ea typeface="MS PGothic" panose="020B0600070205080204" pitchFamily="34" charset="-128"/>
                  <a:sym typeface="Lato" charset="0"/>
                </a:defRPr>
              </a:lvl1pPr>
              <a:lvl2pPr marL="742950" indent="-285750" defTabSz="876300" eaLnBrk="0">
                <a:defRPr sz="2500" b="1">
                  <a:solidFill>
                    <a:srgbClr val="FFFFFF"/>
                  </a:solidFill>
                  <a:latin typeface="Lato" charset="0"/>
                  <a:ea typeface="MS PGothic" panose="020B0600070205080204" pitchFamily="34" charset="-128"/>
                  <a:sym typeface="Lato" charset="0"/>
                </a:defRPr>
              </a:lvl2pPr>
              <a:lvl3pPr marL="1143000" indent="-228600" defTabSz="876300" eaLnBrk="0">
                <a:defRPr sz="2500" b="1">
                  <a:solidFill>
                    <a:srgbClr val="FFFFFF"/>
                  </a:solidFill>
                  <a:latin typeface="Lato" charset="0"/>
                  <a:ea typeface="MS PGothic" panose="020B0600070205080204" pitchFamily="34" charset="-128"/>
                  <a:sym typeface="Lato" charset="0"/>
                </a:defRPr>
              </a:lvl3pPr>
              <a:lvl4pPr marL="1600200" indent="-228600" defTabSz="876300" eaLnBrk="0">
                <a:defRPr sz="2500" b="1">
                  <a:solidFill>
                    <a:srgbClr val="FFFFFF"/>
                  </a:solidFill>
                  <a:latin typeface="Lato" charset="0"/>
                  <a:ea typeface="MS PGothic" panose="020B0600070205080204" pitchFamily="34" charset="-128"/>
                  <a:sym typeface="Lato" charset="0"/>
                </a:defRPr>
              </a:lvl4pPr>
              <a:lvl5pPr marL="2057400" indent="-228600" defTabSz="876300" eaLnBrk="0">
                <a:defRPr sz="2500" b="1">
                  <a:solidFill>
                    <a:srgbClr val="FFFFFF"/>
                  </a:solidFill>
                  <a:latin typeface="Lato" charset="0"/>
                  <a:ea typeface="MS PGothic" panose="020B0600070205080204" pitchFamily="34" charset="-128"/>
                  <a:sym typeface="Lato" charset="0"/>
                </a:defRPr>
              </a:lvl5pPr>
              <a:lvl6pPr marL="25146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00000"/>
                </a:lnSpc>
              </a:pPr>
              <a:r>
                <a:rPr lang="zh-CN" altLang="en-US" sz="1600" b="0" dirty="0">
                  <a:latin typeface="Arial" panose="020B0604020202020204" pitchFamily="34" charset="0"/>
                  <a:ea typeface="微软雅黑" panose="020B0503020204020204" charset="-122"/>
                  <a:sym typeface="Arial" panose="020B0604020202020204" pitchFamily="34" charset="0"/>
                </a:rPr>
                <a:t>《清代皇帝服饰》</a:t>
              </a:r>
            </a:p>
          </p:txBody>
        </p:sp>
        <p:sp>
          <p:nvSpPr>
            <p:cNvPr id="19" name="AutoShape 20"/>
            <p:cNvSpPr/>
            <p:nvPr/>
          </p:nvSpPr>
          <p:spPr bwMode="auto">
            <a:xfrm>
              <a:off x="6800598" y="3313288"/>
              <a:ext cx="1956490" cy="719501"/>
            </a:xfrm>
            <a:custGeom>
              <a:avLst/>
              <a:gdLst>
                <a:gd name="T0" fmla="*/ 2244725 w 21600"/>
                <a:gd name="T1" fmla="*/ 825500 h 21600"/>
                <a:gd name="T2" fmla="*/ 2244725 w 21600"/>
                <a:gd name="T3" fmla="*/ 825500 h 21600"/>
                <a:gd name="T4" fmla="*/ 2244725 w 21600"/>
                <a:gd name="T5" fmla="*/ 825500 h 21600"/>
                <a:gd name="T6" fmla="*/ 2244725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rgbClr val="492731"/>
            </a:solidFill>
            <a:ln>
              <a:noFill/>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s-ES"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S PGothic" panose="020B0600070205080204" pitchFamily="34" charset="-128"/>
                <a:sym typeface="Arial" panose="020B0604020202020204" pitchFamily="34" charset="0"/>
              </a:endParaRPr>
            </a:p>
          </p:txBody>
        </p:sp>
        <p:grpSp>
          <p:nvGrpSpPr>
            <p:cNvPr id="20" name="Group 21"/>
            <p:cNvGrpSpPr/>
            <p:nvPr/>
          </p:nvGrpSpPr>
          <p:grpSpPr bwMode="auto">
            <a:xfrm>
              <a:off x="6800599" y="4143482"/>
              <a:ext cx="693212" cy="693904"/>
              <a:chOff x="0" y="0"/>
              <a:chExt cx="1591420" cy="1591420"/>
            </a:xfrm>
          </p:grpSpPr>
          <p:sp>
            <p:nvSpPr>
              <p:cNvPr id="21" name="AutoShape 22"/>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49273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 name="AutoShape 23"/>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s-ES" sz="14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Lato" charset="0"/>
                    <a:sym typeface="Arial" panose="020B0604020202020204" pitchFamily="34" charset="0"/>
                  </a:rPr>
                  <a:t>201</a:t>
                </a:r>
                <a:r>
                  <a:rPr kumimoji="0" lang="en-US" altLang="es-ES" sz="14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Lato" charset="0"/>
                    <a:sym typeface="Arial" panose="020B0604020202020204" pitchFamily="34" charset="0"/>
                  </a:rPr>
                  <a:t>5</a:t>
                </a:r>
              </a:p>
            </p:txBody>
          </p:sp>
        </p:grpSp>
        <p:sp>
          <p:nvSpPr>
            <p:cNvPr id="23" name="AutoShape 24">
              <a:hlinkClick r:id="rId7" action="ppaction://hlinksldjump"/>
            </p:cNvPr>
            <p:cNvSpPr/>
            <p:nvPr/>
          </p:nvSpPr>
          <p:spPr bwMode="auto">
            <a:xfrm>
              <a:off x="7097393" y="3487684"/>
              <a:ext cx="1385040" cy="1882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481965" eaLnBrk="1"/>
              <a:r>
                <a:rPr lang="zh-CN" altLang="en-US" sz="1600" b="0" dirty="0">
                  <a:latin typeface="Arial" panose="020B0604020202020204" pitchFamily="34" charset="0"/>
                  <a:ea typeface="微软雅黑" panose="020B0503020204020204" charset="-122"/>
                  <a:sym typeface="Arial" panose="020B0604020202020204" pitchFamily="34" charset="0"/>
                </a:rPr>
                <a:t>《故宫展览》</a:t>
              </a:r>
            </a:p>
          </p:txBody>
        </p:sp>
      </p:gr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action="ppaction://hlinksldjump"/>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634365" y="2089150"/>
            <a:ext cx="5212715" cy="2306955"/>
          </a:xfrm>
          <a:prstGeom prst="rect">
            <a:avLst/>
          </a:prstGeom>
          <a:noFill/>
          <a:ln w="9525">
            <a:noFill/>
          </a:ln>
        </p:spPr>
        <p:txBody>
          <a:bodyPr wrap="square">
            <a:spAutoFit/>
          </a:bodyPr>
          <a:lstStyle/>
          <a:p>
            <a:pPr indent="0"/>
            <a:r>
              <a:rPr lang="en-US" altLang="zh-CN" sz="2400">
                <a:latin typeface="黑体" panose="02010609060101010101" charset="-122"/>
                <a:ea typeface="黑体" panose="02010609060101010101" charset="-122"/>
                <a:cs typeface="黑体" panose="02010609060101010101" charset="-122"/>
              </a:rPr>
              <a:t>     </a:t>
            </a:r>
            <a:r>
              <a:rPr lang="zh-CN" sz="2400">
                <a:latin typeface="黑体" panose="02010609060101010101" charset="-122"/>
                <a:ea typeface="黑体" panose="02010609060101010101" charset="-122"/>
                <a:cs typeface="黑体" panose="02010609060101010101" charset="-122"/>
              </a:rPr>
              <a:t>2014年4月</a:t>
            </a:r>
            <a:r>
              <a:rPr lang="zh-CN" sz="2400" b="0">
                <a:latin typeface="黑体" panose="02010609060101010101" charset="-122"/>
                <a:ea typeface="黑体" panose="02010609060101010101" charset="-122"/>
                <a:cs typeface="黑体" panose="02010609060101010101" charset="-122"/>
              </a:rPr>
              <a:t>《紫禁城祥瑞》则是依托于故宫博物院的丰富藏品，故宫将中国传统文化当中的各种祥瑞鸟兽以精致的手绘画作展现出来，在达到教育宣传的目的上还具有极强的趣味互动性。</a:t>
            </a:r>
            <a:endParaRPr lang="zh-CN" altLang="en-US" sz="2400" b="0">
              <a:latin typeface="黑体" panose="02010609060101010101" charset="-122"/>
              <a:ea typeface="黑体" panose="02010609060101010101" charset="-122"/>
              <a:cs typeface="黑体" panose="02010609060101010101" charset="-122"/>
            </a:endParaRPr>
          </a:p>
        </p:txBody>
      </p:sp>
      <p:pic>
        <p:nvPicPr>
          <p:cNvPr id="28" name="图片 1" descr="IMG_256"/>
          <p:cNvPicPr>
            <a:picLocks noChangeAspect="1"/>
          </p:cNvPicPr>
          <p:nvPr/>
        </p:nvPicPr>
        <p:blipFill>
          <a:blip r:embed="rId5"/>
          <a:stretch>
            <a:fillRect/>
          </a:stretch>
        </p:blipFill>
        <p:spPr>
          <a:xfrm>
            <a:off x="6713855" y="477520"/>
            <a:ext cx="4220210" cy="5902960"/>
          </a:xfrm>
          <a:prstGeom prst="rect">
            <a:avLst/>
          </a:prstGeom>
          <a:noFill/>
          <a:ln w="9525">
            <a:noFill/>
          </a:ln>
        </p:spPr>
      </p:pic>
      <p:sp>
        <p:nvSpPr>
          <p:cNvPr id="29" name="文本框 28"/>
          <p:cNvSpPr txBox="1"/>
          <p:nvPr/>
        </p:nvSpPr>
        <p:spPr>
          <a:xfrm>
            <a:off x="338455" y="359410"/>
            <a:ext cx="3007360" cy="398780"/>
          </a:xfrm>
          <a:prstGeom prst="rect">
            <a:avLst/>
          </a:prstGeom>
          <a:noFill/>
        </p:spPr>
        <p:txBody>
          <a:bodyPr wrap="square" rtlCol="0">
            <a:spAutoFit/>
          </a:bodyPr>
          <a:lstStyle/>
          <a:p>
            <a:r>
              <a:rPr lang="zh-CN" altLang="en-US" sz="2000" b="1">
                <a:latin typeface="黑体" panose="02010609060101010101" charset="-122"/>
                <a:ea typeface="黑体" panose="02010609060101010101" charset="-122"/>
                <a:cs typeface="黑体" panose="02010609060101010101" charset="-122"/>
                <a:sym typeface="+mn-ea"/>
              </a:rPr>
              <a:t>故宫</a:t>
            </a:r>
            <a:r>
              <a:rPr lang="en-US" altLang="zh-CN" sz="2000" b="1">
                <a:latin typeface="黑体" panose="02010609060101010101" charset="-122"/>
                <a:ea typeface="黑体" panose="02010609060101010101" charset="-122"/>
                <a:cs typeface="黑体" panose="02010609060101010101" charset="-122"/>
                <a:sym typeface="+mn-ea"/>
              </a:rPr>
              <a:t>APP</a:t>
            </a:r>
            <a:r>
              <a:rPr lang="zh-CN" altLang="en-US" sz="2000" b="1">
                <a:latin typeface="黑体" panose="02010609060101010101" charset="-122"/>
                <a:ea typeface="黑体" panose="02010609060101010101" charset="-122"/>
                <a:cs typeface="黑体" panose="02010609060101010101" charset="-122"/>
                <a:sym typeface="+mn-ea"/>
              </a:rPr>
              <a:t>之</a:t>
            </a:r>
            <a:r>
              <a:rPr lang="zh-CN" sz="2000" b="1">
                <a:latin typeface="黑体" panose="02010609060101010101" charset="-122"/>
                <a:ea typeface="黑体" panose="02010609060101010101" charset="-122"/>
                <a:cs typeface="黑体" panose="02010609060101010101" charset="-122"/>
                <a:sym typeface="+mn-ea"/>
              </a:rPr>
              <a:t>《紫禁城祥瑞》</a:t>
            </a:r>
            <a:endParaRPr lang="zh-CN" altLang="en-US" sz="2000" b="1">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action="ppaction://hlinksldjump"/>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737235" y="2265680"/>
            <a:ext cx="5212715" cy="1938020"/>
          </a:xfrm>
          <a:prstGeom prst="rect">
            <a:avLst/>
          </a:prstGeom>
          <a:noFill/>
          <a:ln w="9525">
            <a:noFill/>
          </a:ln>
        </p:spPr>
        <p:txBody>
          <a:bodyPr wrap="square">
            <a:spAutoFit/>
          </a:bodyPr>
          <a:lstStyle/>
          <a:p>
            <a:pPr indent="0"/>
            <a:r>
              <a:rPr lang="en-US" altLang="zh-CN" sz="2400">
                <a:latin typeface="黑体" panose="02010609060101010101" charset="-122"/>
                <a:ea typeface="黑体" panose="02010609060101010101" charset="-122"/>
                <a:cs typeface="黑体" panose="02010609060101010101" charset="-122"/>
              </a:rPr>
              <a:t>    </a:t>
            </a:r>
            <a:r>
              <a:rPr lang="zh-CN" sz="2400">
                <a:latin typeface="黑体" panose="02010609060101010101" charset="-122"/>
                <a:ea typeface="黑体" panose="02010609060101010101" charset="-122"/>
                <a:cs typeface="黑体" panose="02010609060101010101" charset="-122"/>
              </a:rPr>
              <a:t>2014年年底《皇帝的一天》推出，这款App就是专为9-11岁儿童打造的，通过让孩子们扮演一个皇帝这一方法，向孩子们展现出皇帝的日常，从而学习到相关知识。</a:t>
            </a:r>
          </a:p>
        </p:txBody>
      </p:sp>
      <p:sp>
        <p:nvSpPr>
          <p:cNvPr id="29" name="文本框 28"/>
          <p:cNvSpPr txBox="1"/>
          <p:nvPr/>
        </p:nvSpPr>
        <p:spPr>
          <a:xfrm>
            <a:off x="353060" y="427990"/>
            <a:ext cx="3007360" cy="398780"/>
          </a:xfrm>
          <a:prstGeom prst="rect">
            <a:avLst/>
          </a:prstGeom>
          <a:noFill/>
        </p:spPr>
        <p:txBody>
          <a:bodyPr wrap="square" rtlCol="0">
            <a:spAutoFit/>
          </a:bodyPr>
          <a:lstStyle/>
          <a:p>
            <a:r>
              <a:rPr lang="zh-CN" altLang="en-US" sz="2000" b="1">
                <a:latin typeface="黑体" panose="02010609060101010101" charset="-122"/>
                <a:ea typeface="黑体" panose="02010609060101010101" charset="-122"/>
                <a:cs typeface="黑体" panose="02010609060101010101" charset="-122"/>
                <a:sym typeface="+mn-ea"/>
              </a:rPr>
              <a:t>故宫</a:t>
            </a:r>
            <a:r>
              <a:rPr lang="en-US" altLang="zh-CN" sz="2000" b="1">
                <a:latin typeface="黑体" panose="02010609060101010101" charset="-122"/>
                <a:ea typeface="黑体" panose="02010609060101010101" charset="-122"/>
                <a:cs typeface="黑体" panose="02010609060101010101" charset="-122"/>
                <a:sym typeface="+mn-ea"/>
              </a:rPr>
              <a:t>APP</a:t>
            </a:r>
            <a:r>
              <a:rPr lang="zh-CN" altLang="en-US" sz="2000" b="1">
                <a:latin typeface="黑体" panose="02010609060101010101" charset="-122"/>
                <a:ea typeface="黑体" panose="02010609060101010101" charset="-122"/>
                <a:cs typeface="黑体" panose="02010609060101010101" charset="-122"/>
                <a:sym typeface="+mn-ea"/>
              </a:rPr>
              <a:t>之《皇帝的一天》</a:t>
            </a:r>
          </a:p>
        </p:txBody>
      </p:sp>
      <p:pic>
        <p:nvPicPr>
          <p:cNvPr id="2" name="图片 2" descr="IMG_256"/>
          <p:cNvPicPr>
            <a:picLocks noChangeAspect="1"/>
          </p:cNvPicPr>
          <p:nvPr/>
        </p:nvPicPr>
        <p:blipFill>
          <a:blip r:embed="rId5"/>
          <a:stretch>
            <a:fillRect/>
          </a:stretch>
        </p:blipFill>
        <p:spPr>
          <a:xfrm>
            <a:off x="7242810" y="533400"/>
            <a:ext cx="3865880" cy="57912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action="ppaction://hlinksldjump"/>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0" y="-637"/>
            <a:ext cx="12192000" cy="6858001"/>
          </a:xfrm>
          <a:prstGeom prst="rect">
            <a:avLst/>
          </a:prstGeom>
        </p:spPr>
      </p:pic>
      <p:sp>
        <p:nvSpPr>
          <p:cNvPr id="100" name="文本框 99"/>
          <p:cNvSpPr txBox="1"/>
          <p:nvPr/>
        </p:nvSpPr>
        <p:spPr>
          <a:xfrm>
            <a:off x="737235" y="2265680"/>
            <a:ext cx="5212715" cy="1938020"/>
          </a:xfrm>
          <a:prstGeom prst="rect">
            <a:avLst/>
          </a:prstGeom>
          <a:noFill/>
          <a:ln w="9525">
            <a:noFill/>
          </a:ln>
        </p:spPr>
        <p:txBody>
          <a:bodyPr wrap="square">
            <a:spAutoFit/>
          </a:bodyPr>
          <a:lstStyle/>
          <a:p>
            <a:pPr indent="0"/>
            <a:r>
              <a:rPr lang="en-US" altLang="zh-CN" sz="2400">
                <a:latin typeface="黑体" panose="02010609060101010101" charset="-122"/>
                <a:ea typeface="黑体" panose="02010609060101010101" charset="-122"/>
                <a:cs typeface="黑体" panose="02010609060101010101" charset="-122"/>
              </a:rPr>
              <a:t>    </a:t>
            </a:r>
            <a:r>
              <a:rPr lang="zh-CN" sz="2400">
                <a:latin typeface="黑体" panose="02010609060101010101" charset="-122"/>
                <a:ea typeface="黑体" panose="02010609060101010101" charset="-122"/>
                <a:cs typeface="黑体" panose="02010609060101010101" charset="-122"/>
              </a:rPr>
              <a:t>2015年1月《韩熙载夜宴图》也是以经典画《韩熙载夜宴图》作为主体，App中将画作里的听乐、观舞、暂歇、清吹以及散宴这五个段落通过“连环画”的形式呈现出来。</a:t>
            </a:r>
          </a:p>
        </p:txBody>
      </p:sp>
      <p:sp>
        <p:nvSpPr>
          <p:cNvPr id="29" name="文本框 28"/>
          <p:cNvSpPr txBox="1"/>
          <p:nvPr/>
        </p:nvSpPr>
        <p:spPr>
          <a:xfrm>
            <a:off x="353060" y="427990"/>
            <a:ext cx="3935095" cy="398780"/>
          </a:xfrm>
          <a:prstGeom prst="rect">
            <a:avLst/>
          </a:prstGeom>
          <a:noFill/>
        </p:spPr>
        <p:txBody>
          <a:bodyPr wrap="square" rtlCol="0">
            <a:spAutoFit/>
          </a:bodyPr>
          <a:lstStyle/>
          <a:p>
            <a:r>
              <a:rPr lang="zh-CN" altLang="en-US" sz="2000" b="1">
                <a:latin typeface="黑体" panose="02010609060101010101" charset="-122"/>
                <a:ea typeface="黑体" panose="02010609060101010101" charset="-122"/>
                <a:cs typeface="黑体" panose="02010609060101010101" charset="-122"/>
                <a:sym typeface="+mn-ea"/>
              </a:rPr>
              <a:t>故宫</a:t>
            </a:r>
            <a:r>
              <a:rPr lang="en-US" altLang="zh-CN" sz="2000" b="1">
                <a:latin typeface="黑体" panose="02010609060101010101" charset="-122"/>
                <a:ea typeface="黑体" panose="02010609060101010101" charset="-122"/>
                <a:cs typeface="黑体" panose="02010609060101010101" charset="-122"/>
                <a:sym typeface="+mn-ea"/>
              </a:rPr>
              <a:t>APP</a:t>
            </a:r>
            <a:r>
              <a:rPr lang="zh-CN" altLang="en-US" sz="2000" b="1">
                <a:latin typeface="黑体" panose="02010609060101010101" charset="-122"/>
                <a:ea typeface="黑体" panose="02010609060101010101" charset="-122"/>
                <a:cs typeface="黑体" panose="02010609060101010101" charset="-122"/>
                <a:sym typeface="+mn-ea"/>
              </a:rPr>
              <a:t>之《韩熙载夜宴图》</a:t>
            </a:r>
          </a:p>
        </p:txBody>
      </p:sp>
      <p:pic>
        <p:nvPicPr>
          <p:cNvPr id="3" name="图片 2" descr="02A66389F3811CFB6970505513A64DEA"/>
          <p:cNvPicPr>
            <a:picLocks noChangeAspect="1"/>
          </p:cNvPicPr>
          <p:nvPr/>
        </p:nvPicPr>
        <p:blipFill>
          <a:blip r:embed="rId5"/>
          <a:stretch>
            <a:fillRect/>
          </a:stretch>
        </p:blipFill>
        <p:spPr>
          <a:xfrm>
            <a:off x="6451600" y="1461770"/>
            <a:ext cx="5238750" cy="3933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action="ppaction://hlinksldjump"/>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0" y="-10162"/>
            <a:ext cx="12192000" cy="6858001"/>
          </a:xfrm>
          <a:prstGeom prst="rect">
            <a:avLst/>
          </a:prstGeom>
        </p:spPr>
      </p:pic>
      <p:sp>
        <p:nvSpPr>
          <p:cNvPr id="100" name="文本框 99"/>
          <p:cNvSpPr txBox="1"/>
          <p:nvPr/>
        </p:nvSpPr>
        <p:spPr>
          <a:xfrm>
            <a:off x="737235" y="2265680"/>
            <a:ext cx="5212715" cy="2306955"/>
          </a:xfrm>
          <a:prstGeom prst="rect">
            <a:avLst/>
          </a:prstGeom>
          <a:noFill/>
          <a:ln w="9525">
            <a:noFill/>
          </a:ln>
        </p:spPr>
        <p:txBody>
          <a:bodyPr wrap="square">
            <a:spAutoFit/>
          </a:bodyPr>
          <a:lstStyle/>
          <a:p>
            <a:pPr indent="0"/>
            <a:r>
              <a:rPr lang="en-US" altLang="zh-CN" sz="2400">
                <a:latin typeface="黑体" panose="02010609060101010101" charset="-122"/>
                <a:ea typeface="黑体" panose="02010609060101010101" charset="-122"/>
                <a:cs typeface="黑体" panose="02010609060101010101" charset="-122"/>
              </a:rPr>
              <a:t>    </a:t>
            </a:r>
            <a:r>
              <a:rPr lang="zh-CN" sz="2400">
                <a:latin typeface="黑体" panose="02010609060101010101" charset="-122"/>
                <a:ea typeface="黑体" panose="02010609060101010101" charset="-122"/>
                <a:cs typeface="黑体" panose="02010609060101010101" charset="-122"/>
              </a:rPr>
              <a:t>2015年2月《每日故宫》这一App与其他的不同的是没有限制，每天都甄选一款藏品，给你解读它的工艺要点和背景故事。App以日历形式推荐，每一天“翻开”日历所呈现出来的都是不同的藏品。</a:t>
            </a:r>
          </a:p>
        </p:txBody>
      </p:sp>
      <p:sp>
        <p:nvSpPr>
          <p:cNvPr id="29" name="文本框 28"/>
          <p:cNvSpPr txBox="1"/>
          <p:nvPr/>
        </p:nvSpPr>
        <p:spPr>
          <a:xfrm>
            <a:off x="353060" y="427990"/>
            <a:ext cx="3935095" cy="398780"/>
          </a:xfrm>
          <a:prstGeom prst="rect">
            <a:avLst/>
          </a:prstGeom>
          <a:noFill/>
        </p:spPr>
        <p:txBody>
          <a:bodyPr wrap="square" rtlCol="0">
            <a:spAutoFit/>
          </a:bodyPr>
          <a:lstStyle/>
          <a:p>
            <a:r>
              <a:rPr lang="zh-CN" altLang="en-US" sz="2000" b="1">
                <a:latin typeface="黑体" panose="02010609060101010101" charset="-122"/>
                <a:ea typeface="黑体" panose="02010609060101010101" charset="-122"/>
                <a:cs typeface="黑体" panose="02010609060101010101" charset="-122"/>
                <a:sym typeface="+mn-ea"/>
              </a:rPr>
              <a:t>故宫</a:t>
            </a:r>
            <a:r>
              <a:rPr lang="en-US" altLang="zh-CN" sz="2000" b="1">
                <a:latin typeface="黑体" panose="02010609060101010101" charset="-122"/>
                <a:ea typeface="黑体" panose="02010609060101010101" charset="-122"/>
                <a:cs typeface="黑体" panose="02010609060101010101" charset="-122"/>
                <a:sym typeface="+mn-ea"/>
              </a:rPr>
              <a:t>APP</a:t>
            </a:r>
            <a:r>
              <a:rPr lang="zh-CN" altLang="en-US" sz="2000" b="1">
                <a:latin typeface="黑体" panose="02010609060101010101" charset="-122"/>
                <a:ea typeface="黑体" panose="02010609060101010101" charset="-122"/>
                <a:cs typeface="黑体" panose="02010609060101010101" charset="-122"/>
                <a:sym typeface="+mn-ea"/>
              </a:rPr>
              <a:t>之《每日故宫》</a:t>
            </a:r>
          </a:p>
        </p:txBody>
      </p:sp>
      <p:pic>
        <p:nvPicPr>
          <p:cNvPr id="2" name="图片 4" descr="IMG_256"/>
          <p:cNvPicPr>
            <a:picLocks noChangeAspect="1"/>
          </p:cNvPicPr>
          <p:nvPr/>
        </p:nvPicPr>
        <p:blipFill>
          <a:blip r:embed="rId5"/>
          <a:stretch>
            <a:fillRect/>
          </a:stretch>
        </p:blipFill>
        <p:spPr>
          <a:xfrm>
            <a:off x="7031990" y="427990"/>
            <a:ext cx="4451350" cy="59366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29" name="文本框 28"/>
          <p:cNvSpPr txBox="1"/>
          <p:nvPr/>
        </p:nvSpPr>
        <p:spPr>
          <a:xfrm>
            <a:off x="4434205" y="427990"/>
            <a:ext cx="2237740" cy="706755"/>
          </a:xfrm>
          <a:prstGeom prst="rect">
            <a:avLst/>
          </a:prstGeom>
          <a:noFill/>
        </p:spPr>
        <p:txBody>
          <a:bodyPr wrap="square" rtlCol="0">
            <a:spAutoFit/>
          </a:bodyPr>
          <a:lstStyle/>
          <a:p>
            <a:pPr algn="ctr"/>
            <a:r>
              <a:rPr lang="zh-CN" altLang="en-US" sz="4000" b="1" spc="600" dirty="0">
                <a:solidFill>
                  <a:srgbClr val="492731"/>
                </a:solidFill>
                <a:latin typeface="方正行楷繁体" panose="02010601030101010101" pitchFamily="2" charset="-122"/>
                <a:ea typeface="方正行楷繁体" panose="02010601030101010101" pitchFamily="2" charset="-122"/>
              </a:rPr>
              <a:t>时间轴</a:t>
            </a:r>
          </a:p>
        </p:txBody>
      </p:sp>
      <p:grpSp>
        <p:nvGrpSpPr>
          <p:cNvPr id="39" name="组合 38"/>
          <p:cNvGrpSpPr/>
          <p:nvPr/>
        </p:nvGrpSpPr>
        <p:grpSpPr>
          <a:xfrm>
            <a:off x="4263196" y="781050"/>
            <a:ext cx="2532768" cy="0"/>
            <a:chOff x="4772025" y="781050"/>
            <a:chExt cx="2532768" cy="0"/>
          </a:xfrm>
        </p:grpSpPr>
        <p:cxnSp>
          <p:nvCxnSpPr>
            <p:cNvPr id="37" name="直接连接符 36"/>
            <p:cNvCxnSpPr/>
            <p:nvPr/>
          </p:nvCxnSpPr>
          <p:spPr>
            <a:xfrm>
              <a:off x="4772025" y="781050"/>
              <a:ext cx="266700" cy="0"/>
            </a:xfrm>
            <a:prstGeom prst="line">
              <a:avLst/>
            </a:prstGeom>
            <a:ln>
              <a:solidFill>
                <a:srgbClr val="49273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038093" y="781050"/>
              <a:ext cx="266700" cy="0"/>
            </a:xfrm>
            <a:prstGeom prst="line">
              <a:avLst/>
            </a:prstGeom>
            <a:ln>
              <a:solidFill>
                <a:srgbClr val="492731"/>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p:cNvGraphicFramePr/>
          <p:nvPr/>
        </p:nvGraphicFramePr>
        <p:xfrm>
          <a:off x="485140" y="1620520"/>
          <a:ext cx="11221720" cy="4114800"/>
        </p:xfrm>
        <a:graphic>
          <a:graphicData uri="http://schemas.openxmlformats.org/drawingml/2006/table">
            <a:tbl>
              <a:tblPr firstRow="1" bandRow="1">
                <a:tableStyleId>{5940675A-B579-460E-94D1-54222C63F5DA}</a:tableStyleId>
              </a:tblPr>
              <a:tblGrid>
                <a:gridCol w="3128645">
                  <a:extLst>
                    <a:ext uri="{9D8B030D-6E8A-4147-A177-3AD203B41FA5}">
                      <a16:colId xmlns:a16="http://schemas.microsoft.com/office/drawing/2014/main" val="20000"/>
                    </a:ext>
                  </a:extLst>
                </a:gridCol>
                <a:gridCol w="3598545">
                  <a:extLst>
                    <a:ext uri="{9D8B030D-6E8A-4147-A177-3AD203B41FA5}">
                      <a16:colId xmlns:a16="http://schemas.microsoft.com/office/drawing/2014/main" val="20001"/>
                    </a:ext>
                  </a:extLst>
                </a:gridCol>
                <a:gridCol w="4494530">
                  <a:extLst>
                    <a:ext uri="{9D8B030D-6E8A-4147-A177-3AD203B41FA5}">
                      <a16:colId xmlns:a16="http://schemas.microsoft.com/office/drawing/2014/main" val="20002"/>
                    </a:ext>
                  </a:extLst>
                </a:gridCol>
              </a:tblGrid>
              <a:tr h="38227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时间</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类别</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具体事件</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00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2012年</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故宫</a:t>
                      </a: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X段子手创始人</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单霁翔上任</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291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2013年</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故宫X</a:t>
                      </a:r>
                      <a:r>
                        <a:rPr lang="en-US" sz="2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移动设备</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首款</a:t>
                      </a:r>
                      <a:r>
                        <a:rPr lang="en-US" altLang="zh-CN" sz="2000" b="0">
                          <a:latin typeface="宋体" panose="02010600030101010101" pitchFamily="2" charset="-122"/>
                          <a:ea typeface="宋体" panose="02010600030101010101" pitchFamily="2" charset="-122"/>
                          <a:cs typeface="宋体" panose="02010600030101010101" pitchFamily="2" charset="-122"/>
                        </a:rPr>
                        <a:t>APP</a:t>
                      </a:r>
                      <a:r>
                        <a:rPr lang="zh-CN" altLang="en-US" sz="2000" b="0">
                          <a:latin typeface="宋体" panose="02010600030101010101" pitchFamily="2" charset="-122"/>
                          <a:ea typeface="宋体" panose="02010600030101010101" pitchFamily="2" charset="-122"/>
                          <a:cs typeface="宋体" panose="02010600030101010101" pitchFamily="2" charset="-122"/>
                        </a:rPr>
                        <a:t>上线</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73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2014年</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故宫X表情包</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公众号文章</a:t>
                      </a: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《雍正：感觉自己萌萌哒》</a:t>
                      </a: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037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2013年-2015年</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故宫X出品应用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故宫系列8款APP</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2910">
                <a:tc>
                  <a:txBody>
                    <a:bodyPr/>
                    <a:lstStyle/>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2016年</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故宫X H5</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《穿越故宫来看你》H5</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164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2016年-2018年</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故宫X影视综艺</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a:t>
                      </a:r>
                      <a:r>
                        <a:rPr lang="en-US" sz="2000" b="0">
                          <a:latin typeface="宋体" panose="02010600030101010101" pitchFamily="2" charset="-122"/>
                          <a:ea typeface="宋体" panose="02010600030101010101" pitchFamily="2" charset="-122"/>
                          <a:cs typeface="宋体" panose="02010600030101010101" pitchFamily="2" charset="-122"/>
                        </a:rPr>
                        <a:t>我在故宫修文物</a:t>
                      </a: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a:t>
                      </a:r>
                      <a:r>
                        <a:rPr lang="en-US" sz="2000" b="0">
                          <a:latin typeface="宋体" panose="02010600030101010101" pitchFamily="2" charset="-122"/>
                          <a:ea typeface="宋体" panose="02010600030101010101" pitchFamily="2" charset="-122"/>
                          <a:cs typeface="宋体" panose="02010600030101010101" pitchFamily="2" charset="-122"/>
                        </a:rPr>
                        <a:t>上新了故宫</a:t>
                      </a: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》等</a:t>
                      </a:r>
                      <a:endParaRPr lang="en-US" altLang="en-US" sz="20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100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2018年</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故宫X危机公关</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故宫口红陷入抄袭之争</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100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2019年</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故宫X节日传播</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故宫元宵灯会</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195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2014年-2019</a:t>
                      </a:r>
                      <a:r>
                        <a:rPr lang="zh-CN" altLang="en-US" sz="2000" b="0">
                          <a:latin typeface="宋体" panose="02010600030101010101" pitchFamily="2" charset="-122"/>
                          <a:ea typeface="宋体" panose="02010600030101010101" pitchFamily="2" charset="-122"/>
                          <a:cs typeface="宋体" panose="02010600030101010101" pitchFamily="2" charset="-122"/>
                        </a:rPr>
                        <a:t>年</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故宫X</a:t>
                      </a: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跨界营销</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农夫山泉、必胜客、万达、网红</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action="ppaction://hlinksldjump"/>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737235" y="2265680"/>
            <a:ext cx="5212715" cy="1198880"/>
          </a:xfrm>
          <a:prstGeom prst="rect">
            <a:avLst/>
          </a:prstGeom>
          <a:noFill/>
          <a:ln w="9525">
            <a:noFill/>
          </a:ln>
        </p:spPr>
        <p:txBody>
          <a:bodyPr wrap="square">
            <a:spAutoFit/>
          </a:bodyPr>
          <a:lstStyle/>
          <a:p>
            <a:pPr indent="0"/>
            <a:r>
              <a:rPr lang="en-US" altLang="zh-CN" sz="2400">
                <a:latin typeface="黑体" panose="02010609060101010101" charset="-122"/>
                <a:ea typeface="黑体" panose="02010609060101010101" charset="-122"/>
                <a:cs typeface="黑体" panose="02010609060101010101" charset="-122"/>
              </a:rPr>
              <a:t>    </a:t>
            </a:r>
            <a:r>
              <a:rPr lang="zh-CN" sz="2400">
                <a:latin typeface="黑体" panose="02010609060101010101" charset="-122"/>
                <a:ea typeface="黑体" panose="02010609060101010101" charset="-122"/>
                <a:cs typeface="黑体" panose="02010609060101010101" charset="-122"/>
              </a:rPr>
              <a:t>2015年4月《故宫陶瓷馆》从名字便能看出该App主要以介绍故宫博物院内陶瓷类藏品为目的。</a:t>
            </a:r>
          </a:p>
        </p:txBody>
      </p:sp>
      <p:sp>
        <p:nvSpPr>
          <p:cNvPr id="29" name="文本框 28"/>
          <p:cNvSpPr txBox="1"/>
          <p:nvPr/>
        </p:nvSpPr>
        <p:spPr>
          <a:xfrm>
            <a:off x="353060" y="427990"/>
            <a:ext cx="3935095" cy="398780"/>
          </a:xfrm>
          <a:prstGeom prst="rect">
            <a:avLst/>
          </a:prstGeom>
          <a:noFill/>
        </p:spPr>
        <p:txBody>
          <a:bodyPr wrap="square" rtlCol="0">
            <a:spAutoFit/>
          </a:bodyPr>
          <a:lstStyle/>
          <a:p>
            <a:r>
              <a:rPr lang="zh-CN" altLang="en-US" sz="2000" b="1">
                <a:latin typeface="黑体" panose="02010609060101010101" charset="-122"/>
                <a:ea typeface="黑体" panose="02010609060101010101" charset="-122"/>
                <a:cs typeface="黑体" panose="02010609060101010101" charset="-122"/>
                <a:sym typeface="+mn-ea"/>
              </a:rPr>
              <a:t>故宫</a:t>
            </a:r>
            <a:r>
              <a:rPr lang="en-US" altLang="zh-CN" sz="2000" b="1">
                <a:latin typeface="黑体" panose="02010609060101010101" charset="-122"/>
                <a:ea typeface="黑体" panose="02010609060101010101" charset="-122"/>
                <a:cs typeface="黑体" panose="02010609060101010101" charset="-122"/>
                <a:sym typeface="+mn-ea"/>
              </a:rPr>
              <a:t>APP之《故宫陶瓷馆》</a:t>
            </a:r>
            <a:endParaRPr lang="zh-CN" altLang="en-US" sz="2000" b="1">
              <a:latin typeface="黑体" panose="02010609060101010101" charset="-122"/>
              <a:ea typeface="黑体" panose="02010609060101010101" charset="-122"/>
              <a:cs typeface="黑体" panose="02010609060101010101" charset="-122"/>
              <a:sym typeface="+mn-ea"/>
            </a:endParaRPr>
          </a:p>
        </p:txBody>
      </p:sp>
      <p:pic>
        <p:nvPicPr>
          <p:cNvPr id="5" name="图片 5" descr="IMG_256"/>
          <p:cNvPicPr>
            <a:picLocks noChangeAspect="1"/>
          </p:cNvPicPr>
          <p:nvPr/>
        </p:nvPicPr>
        <p:blipFill>
          <a:blip r:embed="rId5"/>
          <a:stretch>
            <a:fillRect/>
          </a:stretch>
        </p:blipFill>
        <p:spPr>
          <a:xfrm>
            <a:off x="7402830" y="287655"/>
            <a:ext cx="3533775" cy="628205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action="ppaction://hlinksldjump"/>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737235" y="2265680"/>
            <a:ext cx="4977765" cy="1938020"/>
          </a:xfrm>
          <a:prstGeom prst="rect">
            <a:avLst/>
          </a:prstGeom>
          <a:noFill/>
          <a:ln w="9525">
            <a:noFill/>
          </a:ln>
        </p:spPr>
        <p:txBody>
          <a:bodyPr wrap="square">
            <a:spAutoFit/>
          </a:bodyPr>
          <a:lstStyle/>
          <a:p>
            <a:pPr indent="0"/>
            <a:r>
              <a:rPr lang="en-US" altLang="zh-CN" sz="2400">
                <a:latin typeface="黑体" panose="02010609060101010101" charset="-122"/>
                <a:ea typeface="黑体" panose="02010609060101010101" charset="-122"/>
                <a:cs typeface="黑体" panose="02010609060101010101" charset="-122"/>
              </a:rPr>
              <a:t>    </a:t>
            </a:r>
            <a:r>
              <a:rPr lang="zh-CN" sz="2400">
                <a:latin typeface="黑体" panose="02010609060101010101" charset="-122"/>
                <a:ea typeface="黑体" panose="02010609060101010101" charset="-122"/>
                <a:cs typeface="黑体" panose="02010609060101010101" charset="-122"/>
              </a:rPr>
              <a:t>2015年9月《清代皇帝服饰》则主要介绍了清代皇帝的服饰文化，包括礼服、吉服、常服、戎服、行服、便服这 6 大类服饰的不同功用和特色。</a:t>
            </a:r>
          </a:p>
        </p:txBody>
      </p:sp>
      <p:sp>
        <p:nvSpPr>
          <p:cNvPr id="29" name="文本框 28"/>
          <p:cNvSpPr txBox="1"/>
          <p:nvPr/>
        </p:nvSpPr>
        <p:spPr>
          <a:xfrm>
            <a:off x="353060" y="427990"/>
            <a:ext cx="3935095" cy="398780"/>
          </a:xfrm>
          <a:prstGeom prst="rect">
            <a:avLst/>
          </a:prstGeom>
          <a:noFill/>
        </p:spPr>
        <p:txBody>
          <a:bodyPr wrap="square" rtlCol="0">
            <a:spAutoFit/>
          </a:bodyPr>
          <a:lstStyle/>
          <a:p>
            <a:r>
              <a:rPr lang="zh-CN" altLang="en-US" sz="2000" b="1">
                <a:latin typeface="黑体" panose="02010609060101010101" charset="-122"/>
                <a:ea typeface="黑体" panose="02010609060101010101" charset="-122"/>
                <a:cs typeface="黑体" panose="02010609060101010101" charset="-122"/>
                <a:sym typeface="+mn-ea"/>
              </a:rPr>
              <a:t>故宫</a:t>
            </a:r>
            <a:r>
              <a:rPr lang="en-US" altLang="zh-CN" sz="2000" b="1">
                <a:latin typeface="黑体" panose="02010609060101010101" charset="-122"/>
                <a:ea typeface="黑体" panose="02010609060101010101" charset="-122"/>
                <a:cs typeface="黑体" panose="02010609060101010101" charset="-122"/>
                <a:sym typeface="+mn-ea"/>
              </a:rPr>
              <a:t>APP</a:t>
            </a:r>
            <a:r>
              <a:rPr lang="zh-CN" altLang="en-US" sz="2000" b="1">
                <a:latin typeface="黑体" panose="02010609060101010101" charset="-122"/>
                <a:ea typeface="黑体" panose="02010609060101010101" charset="-122"/>
                <a:cs typeface="黑体" panose="02010609060101010101" charset="-122"/>
                <a:sym typeface="+mn-ea"/>
              </a:rPr>
              <a:t>之</a:t>
            </a:r>
            <a:r>
              <a:rPr lang="en-US" altLang="zh-CN" sz="2000" b="1">
                <a:latin typeface="黑体" panose="02010609060101010101" charset="-122"/>
                <a:ea typeface="黑体" panose="02010609060101010101" charset="-122"/>
                <a:cs typeface="黑体" panose="02010609060101010101" charset="-122"/>
                <a:sym typeface="+mn-ea"/>
              </a:rPr>
              <a:t>《清代皇帝服饰》</a:t>
            </a:r>
          </a:p>
        </p:txBody>
      </p:sp>
      <p:pic>
        <p:nvPicPr>
          <p:cNvPr id="6" name="图片 6" descr="IMG_256"/>
          <p:cNvPicPr>
            <a:picLocks noChangeAspect="1"/>
          </p:cNvPicPr>
          <p:nvPr/>
        </p:nvPicPr>
        <p:blipFill>
          <a:blip r:embed="rId5"/>
          <a:stretch>
            <a:fillRect/>
          </a:stretch>
        </p:blipFill>
        <p:spPr>
          <a:xfrm>
            <a:off x="5887720" y="1030605"/>
            <a:ext cx="5877560" cy="440817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825500" y="1779270"/>
            <a:ext cx="5006975" cy="3046095"/>
          </a:xfrm>
          <a:prstGeom prst="rect">
            <a:avLst/>
          </a:prstGeom>
          <a:noFill/>
          <a:ln w="9525">
            <a:noFill/>
          </a:ln>
        </p:spPr>
        <p:txBody>
          <a:bodyPr wrap="square">
            <a:spAutoFit/>
          </a:bodyPr>
          <a:lstStyle/>
          <a:p>
            <a:pPr indent="0"/>
            <a:r>
              <a:rPr lang="en-US" altLang="zh-CN" sz="2400">
                <a:latin typeface="黑体" panose="02010609060101010101" charset="-122"/>
                <a:ea typeface="黑体" panose="02010609060101010101" charset="-122"/>
                <a:cs typeface="黑体" panose="02010609060101010101" charset="-122"/>
              </a:rPr>
              <a:t>    </a:t>
            </a:r>
            <a:r>
              <a:rPr lang="zh-CN" sz="2400">
                <a:latin typeface="黑体" panose="02010609060101010101" charset="-122"/>
                <a:ea typeface="黑体" panose="02010609060101010101" charset="-122"/>
                <a:cs typeface="黑体" panose="02010609060101010101" charset="-122"/>
              </a:rPr>
              <a:t>2015年12月《故宫展览》如果你觉得光看平面的藏品没什么意思，想要更“近距离”、更有现场感地去欣赏藏品和展馆，这款app就能派上用场。如果你遇见了某个展品却不知道它所属何处，还可以用“以图搜图”的方式找出它的本尊，并且了解它的信息。</a:t>
            </a:r>
          </a:p>
        </p:txBody>
      </p:sp>
      <p:sp>
        <p:nvSpPr>
          <p:cNvPr id="29" name="文本框 28"/>
          <p:cNvSpPr txBox="1"/>
          <p:nvPr/>
        </p:nvSpPr>
        <p:spPr>
          <a:xfrm>
            <a:off x="353060" y="427990"/>
            <a:ext cx="3935095" cy="398780"/>
          </a:xfrm>
          <a:prstGeom prst="rect">
            <a:avLst/>
          </a:prstGeom>
          <a:noFill/>
        </p:spPr>
        <p:txBody>
          <a:bodyPr wrap="square" rtlCol="0">
            <a:spAutoFit/>
          </a:bodyPr>
          <a:lstStyle/>
          <a:p>
            <a:r>
              <a:rPr lang="zh-CN" altLang="en-US" sz="2000" b="1">
                <a:latin typeface="黑体" panose="02010609060101010101" charset="-122"/>
                <a:ea typeface="黑体" panose="02010609060101010101" charset="-122"/>
                <a:cs typeface="黑体" panose="02010609060101010101" charset="-122"/>
                <a:sym typeface="+mn-ea"/>
              </a:rPr>
              <a:t>故宫</a:t>
            </a:r>
            <a:r>
              <a:rPr lang="en-US" altLang="zh-CN" sz="2000" b="1">
                <a:latin typeface="黑体" panose="02010609060101010101" charset="-122"/>
                <a:ea typeface="黑体" panose="02010609060101010101" charset="-122"/>
                <a:cs typeface="黑体" panose="02010609060101010101" charset="-122"/>
                <a:sym typeface="+mn-ea"/>
              </a:rPr>
              <a:t>APP</a:t>
            </a:r>
            <a:r>
              <a:rPr lang="zh-CN" altLang="en-US" sz="2000" b="1">
                <a:latin typeface="黑体" panose="02010609060101010101" charset="-122"/>
                <a:ea typeface="黑体" panose="02010609060101010101" charset="-122"/>
                <a:cs typeface="黑体" panose="02010609060101010101" charset="-122"/>
                <a:sym typeface="+mn-ea"/>
              </a:rPr>
              <a:t>之《故宫展览》</a:t>
            </a:r>
            <a:endParaRPr lang="en-US" altLang="zh-CN" sz="2000" b="1">
              <a:latin typeface="黑体" panose="02010609060101010101" charset="-122"/>
              <a:ea typeface="黑体" panose="02010609060101010101" charset="-122"/>
              <a:cs typeface="黑体" panose="02010609060101010101" charset="-122"/>
              <a:sym typeface="+mn-ea"/>
            </a:endParaRPr>
          </a:p>
        </p:txBody>
      </p:sp>
      <p:pic>
        <p:nvPicPr>
          <p:cNvPr id="7" name="图片 7" descr="IMG_256"/>
          <p:cNvPicPr>
            <a:picLocks noChangeAspect="1"/>
          </p:cNvPicPr>
          <p:nvPr/>
        </p:nvPicPr>
        <p:blipFill>
          <a:blip r:embed="rId4"/>
          <a:stretch>
            <a:fillRect/>
          </a:stretch>
        </p:blipFill>
        <p:spPr>
          <a:xfrm>
            <a:off x="7070090" y="356235"/>
            <a:ext cx="3456305" cy="614553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703" b="89828" l="0" r="100000">
                        <a14:backgroundMark x1="89375" y1="31925" x2="89375" y2="31925"/>
                        <a14:backgroundMark x1="60313" y1="50391" x2="60313" y2="50391"/>
                        <a14:backgroundMark x1="61042" y1="50235" x2="61042" y2="50235"/>
                        <a14:backgroundMark x1="60729" y1="51174" x2="63854" y2="54304"/>
                        <a14:backgroundMark x1="59479" y1="52113" x2="63333" y2="53834"/>
                        <a14:backgroundMark x1="60208" y1="54617" x2="63958" y2="55086"/>
                        <a14:backgroundMark x1="72292" y1="50391" x2="80833" y2="51174"/>
                        <a14:backgroundMark x1="64271" y1="41315" x2="64271" y2="41315"/>
                        <a14:backgroundMark x1="65104" y1="41941" x2="65104" y2="41941"/>
                        <a14:backgroundMark x1="62917" y1="49922" x2="62917" y2="49922"/>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13005" r="30853" b="43655"/>
          <a:stretch>
            <a:fillRect/>
          </a:stretch>
        </p:blipFill>
        <p:spPr>
          <a:xfrm>
            <a:off x="-287" y="1523299"/>
            <a:ext cx="7639665" cy="5334496"/>
          </a:xfrm>
          <a:prstGeom prst="rect">
            <a:avLst/>
          </a:prstGeom>
        </p:spPr>
      </p:pic>
      <p:pic>
        <p:nvPicPr>
          <p:cNvPr id="12" name="图片 10"/>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8794443" y="3129754"/>
            <a:ext cx="13906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7"/>
          <p:cNvSpPr>
            <a:spLocks noChangeArrowheads="1"/>
          </p:cNvSpPr>
          <p:nvPr/>
        </p:nvSpPr>
        <p:spPr bwMode="auto">
          <a:xfrm>
            <a:off x="7363153" y="1567749"/>
            <a:ext cx="3688080"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201</a:t>
            </a:r>
            <a:r>
              <a:rPr lang="en-US" altLang="zh-CN"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6</a:t>
            </a:r>
          </a:p>
        </p:txBody>
      </p:sp>
      <p:sp>
        <p:nvSpPr>
          <p:cNvPr id="16" name="矩形 15"/>
          <p:cNvSpPr/>
          <p:nvPr/>
        </p:nvSpPr>
        <p:spPr>
          <a:xfrm>
            <a:off x="7639399" y="4249476"/>
            <a:ext cx="3620725" cy="506730"/>
          </a:xfrm>
          <a:prstGeom prst="rect">
            <a:avLst/>
          </a:prstGeom>
        </p:spPr>
        <p:txBody>
          <a:bodyPr wrap="square">
            <a:spAutoFit/>
          </a:bodyPr>
          <a:lstStyle/>
          <a:p>
            <a:pPr algn="ctr">
              <a:lnSpc>
                <a:spcPct val="150000"/>
              </a:lnSpc>
            </a:pPr>
            <a:r>
              <a:rPr lang="en-US" altLang="zh-CN" b="1" spc="300" noProof="1">
                <a:latin typeface="黑体" panose="02010609060101010101" charset="-122"/>
                <a:ea typeface="黑体" panose="02010609060101010101" charset="-122"/>
                <a:cs typeface="黑体" panose="02010609060101010101" charset="-122"/>
              </a:rPr>
              <a:t>《穿越故宫来看你》</a:t>
            </a:r>
          </a:p>
        </p:txBody>
      </p:sp>
      <p:sp>
        <p:nvSpPr>
          <p:cNvPr id="17" name="文本框 16"/>
          <p:cNvSpPr txBox="1"/>
          <p:nvPr/>
        </p:nvSpPr>
        <p:spPr>
          <a:xfrm>
            <a:off x="7291865" y="3899583"/>
            <a:ext cx="4315795" cy="521970"/>
          </a:xfrm>
          <a:prstGeom prst="rect">
            <a:avLst/>
          </a:prstGeom>
          <a:noFill/>
        </p:spPr>
        <p:txBody>
          <a:bodyPr wrap="square" rtlCol="0">
            <a:spAutoFit/>
          </a:bodyPr>
          <a:lstStyle/>
          <a:p>
            <a:pPr algn="ctr"/>
            <a:r>
              <a:rPr lang="zh-CN" altLang="en-US" sz="2800" spc="600" dirty="0">
                <a:latin typeface="方正隶变_GBK" panose="03000509000000000000" pitchFamily="65" charset="-122"/>
                <a:ea typeface="方正隶变_GBK" panose="03000509000000000000" pitchFamily="65" charset="-122"/>
              </a:rPr>
              <a:t>故宫X H5</a:t>
            </a:r>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31" name="文本框 30"/>
          <p:cNvSpPr txBox="1"/>
          <p:nvPr/>
        </p:nvSpPr>
        <p:spPr>
          <a:xfrm>
            <a:off x="224155" y="326390"/>
            <a:ext cx="3340100" cy="460375"/>
          </a:xfrm>
          <a:prstGeom prst="rect">
            <a:avLst/>
          </a:prstGeom>
          <a:noFill/>
          <a:ln w="9525">
            <a:noFill/>
          </a:ln>
        </p:spPr>
        <p:txBody>
          <a:bodyPr wrap="square">
            <a:spAutoFit/>
          </a:bodyPr>
          <a:lstStyle/>
          <a:p>
            <a:pPr indent="0"/>
            <a:r>
              <a:rPr lang="zh-CN" sz="2400" b="1">
                <a:latin typeface="黑体" panose="02010609060101010101" charset="-122"/>
                <a:ea typeface="黑体" panose="02010609060101010101" charset="-122"/>
                <a:cs typeface="黑体" panose="02010609060101010101" charset="-122"/>
              </a:rPr>
              <a:t>《穿越故宫来看你》</a:t>
            </a:r>
            <a:r>
              <a:rPr lang="en-US" sz="2400" b="1">
                <a:latin typeface="黑体" panose="02010609060101010101" charset="-122"/>
                <a:ea typeface="黑体" panose="02010609060101010101" charset="-122"/>
                <a:cs typeface="黑体" panose="02010609060101010101" charset="-122"/>
              </a:rPr>
              <a:t>H5</a:t>
            </a:r>
            <a:r>
              <a:rPr lang="zh-CN" sz="2400" b="1">
                <a:latin typeface="黑体" panose="02010609060101010101" charset="-122"/>
                <a:ea typeface="黑体" panose="02010609060101010101" charset="-122"/>
                <a:cs typeface="黑体" panose="02010609060101010101" charset="-122"/>
              </a:rPr>
              <a:t>：</a:t>
            </a:r>
            <a:endParaRPr lang="zh-CN" altLang="en-US" sz="2400" b="1">
              <a:latin typeface="黑体" panose="02010609060101010101" charset="-122"/>
              <a:ea typeface="黑体" panose="02010609060101010101" charset="-122"/>
              <a:cs typeface="黑体" panose="02010609060101010101" charset="-122"/>
            </a:endParaRPr>
          </a:p>
        </p:txBody>
      </p:sp>
      <p:pic>
        <p:nvPicPr>
          <p:cNvPr id="34" name="图片 3" descr="~((%%$CKDIXT_NZ68CKFM]1"/>
          <p:cNvPicPr>
            <a:picLocks noChangeAspect="1"/>
          </p:cNvPicPr>
          <p:nvPr/>
        </p:nvPicPr>
        <p:blipFill>
          <a:blip r:embed="rId4"/>
          <a:stretch>
            <a:fillRect/>
          </a:stretch>
        </p:blipFill>
        <p:spPr>
          <a:xfrm>
            <a:off x="8544878" y="5043488"/>
            <a:ext cx="3152775" cy="1400175"/>
          </a:xfrm>
          <a:prstGeom prst="rect">
            <a:avLst/>
          </a:prstGeom>
        </p:spPr>
      </p:pic>
      <p:pic>
        <p:nvPicPr>
          <p:cNvPr id="2" name="图片 1" descr="146777744142255700_a580xH">
            <a:hlinkClick r:id="rId5" action="ppaction://hlinkfile"/>
          </p:cNvPr>
          <p:cNvPicPr>
            <a:picLocks noChangeAspect="1"/>
          </p:cNvPicPr>
          <p:nvPr/>
        </p:nvPicPr>
        <p:blipFill>
          <a:blip r:embed="rId6"/>
          <a:stretch>
            <a:fillRect/>
          </a:stretch>
        </p:blipFill>
        <p:spPr>
          <a:xfrm>
            <a:off x="3289300" y="1010920"/>
            <a:ext cx="4654550" cy="5433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815340" y="1020445"/>
            <a:ext cx="9869170" cy="4523105"/>
          </a:xfrm>
          <a:prstGeom prst="rect">
            <a:avLst/>
          </a:prstGeom>
          <a:noFill/>
          <a:ln w="9525">
            <a:noFill/>
          </a:ln>
        </p:spPr>
        <p:txBody>
          <a:bodyPr wrap="square">
            <a:spAutoFit/>
          </a:bodyPr>
          <a:lstStyle/>
          <a:p>
            <a:pPr indent="0"/>
            <a:r>
              <a:rPr lang="en-US" altLang="zh-CN" sz="2400" b="0">
                <a:latin typeface="黑体" panose="02010609060101010101" charset="-122"/>
                <a:ea typeface="黑体" panose="02010609060101010101" charset="-122"/>
                <a:cs typeface="黑体" panose="02010609060101010101" charset="-122"/>
              </a:rPr>
              <a:t>    </a:t>
            </a:r>
            <a:r>
              <a:rPr lang="zh-CN" sz="2400" b="0">
                <a:latin typeface="黑体" panose="02010609060101010101" charset="-122"/>
                <a:ea typeface="黑体" panose="02010609060101010101" charset="-122"/>
                <a:cs typeface="黑体" panose="02010609060101010101" charset="-122"/>
              </a:rPr>
              <a:t>《穿越故宫来看你》是2016年下半年第一个真正火了的H5，在当时形成了一种“刷屏盛况”。那么它为什么会这么火呢？</a:t>
            </a:r>
          </a:p>
          <a:p>
            <a:pPr indent="0"/>
            <a:r>
              <a:rPr lang="zh-CN" sz="2400" b="0">
                <a:latin typeface="黑体" panose="02010609060101010101" charset="-122"/>
                <a:ea typeface="黑体" panose="02010609060101010101" charset="-122"/>
                <a:cs typeface="黑体" panose="02010609060101010101" charset="-122"/>
              </a:rPr>
              <a:t>    第一个是形式比较创新，2016年H5是一个新晋的传播形式，《穿越故宫来看你》就采取了这种比起图片、视频互动性更强的形式。 还有就是H5里是朱棣说rap的表现形式，将传统的东西与现代炫酷的形式结合在一起就会十分好玩。</a:t>
            </a:r>
          </a:p>
          <a:p>
            <a:pPr indent="0"/>
            <a:r>
              <a:rPr lang="zh-CN" sz="2400" b="0">
                <a:latin typeface="黑体" panose="02010609060101010101" charset="-122"/>
                <a:ea typeface="黑体" panose="02010609060101010101" charset="-122"/>
                <a:cs typeface="黑体" panose="02010609060101010101" charset="-122"/>
              </a:rPr>
              <a:t>    第二个是内容跨界，将现代的生活方式“穿越”到古代的概念，让皇帝妃嫔能够享受现代的科技，这个内容比较新奇有趣，也容易产生共鸣。</a:t>
            </a:r>
          </a:p>
          <a:p>
            <a:pPr indent="0"/>
            <a:r>
              <a:rPr lang="zh-CN" sz="2400" b="0">
                <a:latin typeface="黑体" panose="02010609060101010101" charset="-122"/>
                <a:ea typeface="黑体" panose="02010609060101010101" charset="-122"/>
                <a:cs typeface="黑体" panose="02010609060101010101" charset="-122"/>
              </a:rPr>
              <a:t>    第三个是H5里细节处理比较细致，比如画面里有皇帝发了个朋友圈，有很多妃子、官员点赞评论，这就显得比较有趣又吸引大家自发进行研究和解读，从而有了二次传播。</a:t>
            </a:r>
            <a:endParaRPr lang="zh-CN" altLang="en-US" sz="2400" b="0">
              <a:latin typeface="黑体" panose="02010609060101010101" charset="-122"/>
              <a:ea typeface="黑体" panose="02010609060101010101" charset="-122"/>
              <a:cs typeface="黑体" panose="02010609060101010101" charset="-122"/>
            </a:endParaRPr>
          </a:p>
        </p:txBody>
      </p:sp>
      <p:sp>
        <p:nvSpPr>
          <p:cNvPr id="31" name="文本框 30"/>
          <p:cNvSpPr txBox="1"/>
          <p:nvPr/>
        </p:nvSpPr>
        <p:spPr>
          <a:xfrm>
            <a:off x="224155" y="326390"/>
            <a:ext cx="3340100" cy="460375"/>
          </a:xfrm>
          <a:prstGeom prst="rect">
            <a:avLst/>
          </a:prstGeom>
          <a:noFill/>
          <a:ln w="9525">
            <a:noFill/>
          </a:ln>
        </p:spPr>
        <p:txBody>
          <a:bodyPr wrap="square">
            <a:spAutoFit/>
          </a:bodyPr>
          <a:lstStyle/>
          <a:p>
            <a:pPr indent="0"/>
            <a:r>
              <a:rPr lang="zh-CN" sz="2400" b="1">
                <a:latin typeface="黑体" panose="02010609060101010101" charset="-122"/>
                <a:ea typeface="黑体" panose="02010609060101010101" charset="-122"/>
                <a:cs typeface="黑体" panose="02010609060101010101" charset="-122"/>
              </a:rPr>
              <a:t>《穿越故宫来看你》</a:t>
            </a:r>
            <a:r>
              <a:rPr lang="en-US" sz="2400" b="1">
                <a:latin typeface="黑体" panose="02010609060101010101" charset="-122"/>
                <a:ea typeface="黑体" panose="02010609060101010101" charset="-122"/>
                <a:cs typeface="黑体" panose="02010609060101010101" charset="-122"/>
              </a:rPr>
              <a:t>H5</a:t>
            </a:r>
            <a:r>
              <a:rPr lang="zh-CN" sz="2400" b="1">
                <a:latin typeface="黑体" panose="02010609060101010101" charset="-122"/>
                <a:ea typeface="黑体" panose="02010609060101010101" charset="-122"/>
                <a:cs typeface="黑体" panose="02010609060101010101" charset="-122"/>
              </a:rPr>
              <a:t>：</a:t>
            </a:r>
            <a:endParaRPr lang="zh-CN" altLang="en-US" sz="2400" b="1">
              <a:latin typeface="黑体" panose="02010609060101010101" charset="-122"/>
              <a:ea typeface="黑体" panose="02010609060101010101" charset="-122"/>
              <a:cs typeface="黑体" panose="02010609060101010101" charset="-122"/>
            </a:endParaRPr>
          </a:p>
        </p:txBody>
      </p:sp>
      <p:pic>
        <p:nvPicPr>
          <p:cNvPr id="34" name="图片 3" descr="~((%%$CKDIXT_NZ68CKFM]1"/>
          <p:cNvPicPr>
            <a:picLocks noChangeAspect="1"/>
          </p:cNvPicPr>
          <p:nvPr/>
        </p:nvPicPr>
        <p:blipFill>
          <a:blip r:embed="rId4"/>
          <a:stretch>
            <a:fillRect/>
          </a:stretch>
        </p:blipFill>
        <p:spPr>
          <a:xfrm>
            <a:off x="8795703" y="5309553"/>
            <a:ext cx="3152775" cy="1400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703" b="89828" l="0" r="100000">
                        <a14:backgroundMark x1="89375" y1="31925" x2="89375" y2="31925"/>
                        <a14:backgroundMark x1="60313" y1="50391" x2="60313" y2="50391"/>
                        <a14:backgroundMark x1="61042" y1="50235" x2="61042" y2="50235"/>
                        <a14:backgroundMark x1="60729" y1="51174" x2="63854" y2="54304"/>
                        <a14:backgroundMark x1="59479" y1="52113" x2="63333" y2="53834"/>
                        <a14:backgroundMark x1="60208" y1="54617" x2="63958" y2="55086"/>
                        <a14:backgroundMark x1="72292" y1="50391" x2="80833" y2="51174"/>
                        <a14:backgroundMark x1="64271" y1="41315" x2="64271" y2="41315"/>
                        <a14:backgroundMark x1="65104" y1="41941" x2="65104" y2="41941"/>
                        <a14:backgroundMark x1="62917" y1="49922" x2="62917" y2="49922"/>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13005" r="30853" b="43655"/>
          <a:stretch>
            <a:fillRect/>
          </a:stretch>
        </p:blipFill>
        <p:spPr>
          <a:xfrm>
            <a:off x="-287" y="1523299"/>
            <a:ext cx="7639665" cy="5334496"/>
          </a:xfrm>
          <a:prstGeom prst="rect">
            <a:avLst/>
          </a:prstGeom>
        </p:spPr>
      </p:pic>
      <p:pic>
        <p:nvPicPr>
          <p:cNvPr id="12" name="图片 10"/>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8794443" y="3129754"/>
            <a:ext cx="13906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7"/>
          <p:cNvSpPr>
            <a:spLocks noChangeArrowheads="1"/>
          </p:cNvSpPr>
          <p:nvPr/>
        </p:nvSpPr>
        <p:spPr bwMode="auto">
          <a:xfrm>
            <a:off x="6829753" y="1567749"/>
            <a:ext cx="4754880"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80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201</a:t>
            </a:r>
            <a:r>
              <a:rPr lang="en-US" altLang="zh-CN" sz="80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6-2018</a:t>
            </a:r>
          </a:p>
        </p:txBody>
      </p:sp>
      <p:sp>
        <p:nvSpPr>
          <p:cNvPr id="17" name="文本框 16"/>
          <p:cNvSpPr txBox="1"/>
          <p:nvPr/>
        </p:nvSpPr>
        <p:spPr>
          <a:xfrm>
            <a:off x="7291865" y="3899583"/>
            <a:ext cx="4315795" cy="521970"/>
          </a:xfrm>
          <a:prstGeom prst="rect">
            <a:avLst/>
          </a:prstGeom>
          <a:noFill/>
        </p:spPr>
        <p:txBody>
          <a:bodyPr wrap="square" rtlCol="0">
            <a:spAutoFit/>
          </a:bodyPr>
          <a:lstStyle/>
          <a:p>
            <a:pPr algn="ctr"/>
            <a:r>
              <a:rPr lang="zh-CN" altLang="en-US" sz="2800" b="1" spc="600" dirty="0">
                <a:latin typeface="方正隶变_GBK" panose="03000509000000000000" pitchFamily="65" charset="-122"/>
                <a:ea typeface="方正隶变_GBK" panose="03000509000000000000" pitchFamily="65" charset="-122"/>
              </a:rPr>
              <a:t>故宫X影视综艺</a:t>
            </a:r>
          </a:p>
        </p:txBody>
      </p:sp>
      <p:sp>
        <p:nvSpPr>
          <p:cNvPr id="100" name="文本框 99"/>
          <p:cNvSpPr txBox="1"/>
          <p:nvPr/>
        </p:nvSpPr>
        <p:spPr>
          <a:xfrm>
            <a:off x="7447915" y="4585335"/>
            <a:ext cx="5080000" cy="953135"/>
          </a:xfrm>
          <a:prstGeom prst="rect">
            <a:avLst/>
          </a:prstGeom>
          <a:noFill/>
          <a:ln w="9525">
            <a:noFill/>
          </a:ln>
        </p:spPr>
        <p:txBody>
          <a:bodyPr>
            <a:spAutoFit/>
          </a:bodyPr>
          <a:lstStyle/>
          <a:p>
            <a:pPr indent="0"/>
            <a:r>
              <a:rPr lang="zh-CN" altLang="en-US" sz="2800" b="1" spc="600" dirty="0">
                <a:latin typeface="方正隶变_GBK" panose="03000509000000000000" pitchFamily="65" charset="-122"/>
                <a:ea typeface="方正隶变_GBK" panose="03000509000000000000" pitchFamily="65" charset="-122"/>
              </a:rPr>
              <a:t>《我在故宫修文物》</a:t>
            </a:r>
          </a:p>
          <a:p>
            <a:pPr indent="0"/>
            <a:r>
              <a:rPr lang="zh-CN" altLang="en-US" sz="2800" b="1" spc="600" dirty="0">
                <a:latin typeface="方正隶变_GBK" panose="03000509000000000000" pitchFamily="65" charset="-122"/>
                <a:ea typeface="方正隶变_GBK" panose="03000509000000000000" pitchFamily="65" charset="-122"/>
              </a:rPr>
              <a:t>  《上新了故宫》</a:t>
            </a:r>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33000"/>
                    </a14:imgEffect>
                  </a14:imgLayer>
                </a14:imgProps>
              </a:ext>
              <a:ext uri="{28A0092B-C50C-407E-A947-70E740481C1C}">
                <a14:useLocalDpi xmlns:a14="http://schemas.microsoft.com/office/drawing/2010/main" val="0"/>
              </a:ext>
            </a:extLst>
          </a:blip>
          <a:srcRect l="46667"/>
          <a:stretch>
            <a:fillRect/>
          </a:stretch>
        </p:blipFill>
        <p:spPr>
          <a:xfrm>
            <a:off x="6705600" y="-3"/>
            <a:ext cx="5486400" cy="6858001"/>
          </a:xfrm>
          <a:prstGeom prst="rect">
            <a:avLst/>
          </a:prstGeom>
        </p:spPr>
      </p:pic>
      <p:sp>
        <p:nvSpPr>
          <p:cNvPr id="5" name="文本框 4"/>
          <p:cNvSpPr txBox="1"/>
          <p:nvPr/>
        </p:nvSpPr>
        <p:spPr>
          <a:xfrm>
            <a:off x="755650" y="2656205"/>
            <a:ext cx="4933315" cy="768350"/>
          </a:xfrm>
          <a:prstGeom prst="rect">
            <a:avLst/>
          </a:prstGeom>
          <a:noFill/>
        </p:spPr>
        <p:txBody>
          <a:bodyPr vert="horz" wrap="square" rtlCol="0">
            <a:spAutoFit/>
          </a:bodyPr>
          <a:lstStyle/>
          <a:p>
            <a:pPr algn="ctr"/>
            <a:r>
              <a:rPr lang="zh-CN" altLang="en-US" sz="4400" dirty="0">
                <a:solidFill>
                  <a:srgbClr val="492731"/>
                </a:solidFill>
                <a:latin typeface="方正行楷繁体" panose="02010601030101010101" pitchFamily="2" charset="-122"/>
                <a:ea typeface="方正行楷繁体" panose="02010601030101010101" pitchFamily="2" charset="-122"/>
              </a:rPr>
              <a:t>《我在故宫修文物》</a:t>
            </a: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93982"/>
            <a:ext cx="12192000" cy="6858001"/>
          </a:xfrm>
          <a:prstGeom prst="rect">
            <a:avLst/>
          </a:prstGeom>
        </p:spPr>
      </p:pic>
      <p:sp>
        <p:nvSpPr>
          <p:cNvPr id="100" name="文本框 99"/>
          <p:cNvSpPr txBox="1"/>
          <p:nvPr/>
        </p:nvSpPr>
        <p:spPr>
          <a:xfrm>
            <a:off x="504825" y="1167765"/>
            <a:ext cx="5226050" cy="4519295"/>
          </a:xfrm>
          <a:prstGeom prst="rect">
            <a:avLst/>
          </a:prstGeom>
          <a:noFill/>
          <a:ln w="9525">
            <a:noFill/>
          </a:ln>
        </p:spPr>
        <p:txBody>
          <a:bodyPr wrap="square">
            <a:spAutoFit/>
          </a:bodyPr>
          <a:lstStyle/>
          <a:p>
            <a:pPr indent="0">
              <a:lnSpc>
                <a:spcPct val="110000"/>
              </a:lnSpc>
            </a:pPr>
            <a:r>
              <a:rPr lang="en-US" altLang="zh-CN" sz="2400" b="0">
                <a:solidFill>
                  <a:srgbClr val="333333"/>
                </a:solidFill>
                <a:latin typeface="黑体" panose="02010609060101010101" charset="-122"/>
                <a:ea typeface="黑体" panose="02010609060101010101" charset="-122"/>
                <a:cs typeface="黑体" panose="02010609060101010101" charset="-122"/>
              </a:rPr>
              <a:t>   </a:t>
            </a:r>
            <a:r>
              <a:rPr lang="zh-CN" sz="2400" b="0">
                <a:solidFill>
                  <a:srgbClr val="333333"/>
                </a:solidFill>
                <a:latin typeface="黑体" panose="02010609060101010101" charset="-122"/>
                <a:ea typeface="黑体" panose="02010609060101010101" charset="-122"/>
                <a:cs typeface="黑体" panose="02010609060101010101" charset="-122"/>
              </a:rPr>
              <a:t>《我在故宫修文物》是故宫</a:t>
            </a:r>
            <a:r>
              <a:rPr lang="en-US" sz="2400" b="0">
                <a:solidFill>
                  <a:srgbClr val="333333"/>
                </a:solidFill>
                <a:latin typeface="黑体" panose="02010609060101010101" charset="-122"/>
                <a:ea typeface="黑体" panose="02010609060101010101" charset="-122"/>
                <a:cs typeface="黑体" panose="02010609060101010101" charset="-122"/>
              </a:rPr>
              <a:t>90</a:t>
            </a:r>
            <a:r>
              <a:rPr lang="zh-CN" sz="2400" b="0">
                <a:solidFill>
                  <a:srgbClr val="333333"/>
                </a:solidFill>
                <a:latin typeface="黑体" panose="02010609060101010101" charset="-122"/>
                <a:ea typeface="黑体" panose="02010609060101010101" charset="-122"/>
                <a:cs typeface="黑体" panose="02010609060101010101" charset="-122"/>
              </a:rPr>
              <a:t>周年的献礼纪录片，</a:t>
            </a:r>
            <a:r>
              <a:rPr lang="en-US" sz="2400" b="0">
                <a:solidFill>
                  <a:srgbClr val="333333"/>
                </a:solidFill>
                <a:latin typeface="黑体" panose="02010609060101010101" charset="-122"/>
                <a:ea typeface="黑体" panose="02010609060101010101" charset="-122"/>
                <a:cs typeface="黑体" panose="02010609060101010101" charset="-122"/>
              </a:rPr>
              <a:t>2016</a:t>
            </a:r>
            <a:r>
              <a:rPr lang="zh-CN" sz="2400" b="0">
                <a:solidFill>
                  <a:srgbClr val="333333"/>
                </a:solidFill>
                <a:latin typeface="黑体" panose="02010609060101010101" charset="-122"/>
                <a:ea typeface="黑体" panose="02010609060101010101" charset="-122"/>
                <a:cs typeface="黑体" panose="02010609060101010101" charset="-122"/>
              </a:rPr>
              <a:t>年</a:t>
            </a:r>
            <a:r>
              <a:rPr lang="en-US" sz="2400" b="0">
                <a:solidFill>
                  <a:srgbClr val="333333"/>
                </a:solidFill>
                <a:latin typeface="黑体" panose="02010609060101010101" charset="-122"/>
                <a:ea typeface="黑体" panose="02010609060101010101" charset="-122"/>
                <a:cs typeface="黑体" panose="02010609060101010101" charset="-122"/>
              </a:rPr>
              <a:t>1</a:t>
            </a:r>
            <a:r>
              <a:rPr lang="zh-CN" sz="2400" b="0">
                <a:solidFill>
                  <a:srgbClr val="333333"/>
                </a:solidFill>
                <a:latin typeface="黑体" panose="02010609060101010101" charset="-122"/>
                <a:ea typeface="黑体" panose="02010609060101010101" charset="-122"/>
                <a:cs typeface="黑体" panose="02010609060101010101" charset="-122"/>
              </a:rPr>
              <a:t>月</a:t>
            </a:r>
            <a:r>
              <a:rPr lang="en-US" sz="2400" b="0">
                <a:solidFill>
                  <a:srgbClr val="333333"/>
                </a:solidFill>
                <a:latin typeface="黑体" panose="02010609060101010101" charset="-122"/>
                <a:ea typeface="黑体" panose="02010609060101010101" charset="-122"/>
                <a:cs typeface="黑体" panose="02010609060101010101" charset="-122"/>
              </a:rPr>
              <a:t>6</a:t>
            </a:r>
            <a:r>
              <a:rPr lang="zh-CN" sz="2400" b="0">
                <a:solidFill>
                  <a:srgbClr val="333333"/>
                </a:solidFill>
                <a:latin typeface="黑体" panose="02010609060101010101" charset="-122"/>
                <a:ea typeface="黑体" panose="02010609060101010101" charset="-122"/>
                <a:cs typeface="黑体" panose="02010609060101010101" charset="-122"/>
              </a:rPr>
              <a:t>日在</a:t>
            </a:r>
            <a:r>
              <a:rPr lang="en-US" sz="2400" b="0">
                <a:solidFill>
                  <a:srgbClr val="333333"/>
                </a:solidFill>
                <a:latin typeface="黑体" panose="02010609060101010101" charset="-122"/>
                <a:ea typeface="黑体" panose="02010609060101010101" charset="-122"/>
                <a:cs typeface="黑体" panose="02010609060101010101" charset="-122"/>
              </a:rPr>
              <a:t>cctv9</a:t>
            </a:r>
            <a:r>
              <a:rPr lang="zh-CN" sz="2400" b="0">
                <a:solidFill>
                  <a:srgbClr val="333333"/>
                </a:solidFill>
                <a:latin typeface="黑体" panose="02010609060101010101" charset="-122"/>
                <a:ea typeface="黑体" panose="02010609060101010101" charset="-122"/>
                <a:cs typeface="黑体" panose="02010609060101010101" charset="-122"/>
              </a:rPr>
              <a:t>开播，共</a:t>
            </a:r>
            <a:r>
              <a:rPr lang="en-US" sz="2400" b="0">
                <a:solidFill>
                  <a:srgbClr val="333333"/>
                </a:solidFill>
                <a:latin typeface="黑体" panose="02010609060101010101" charset="-122"/>
                <a:ea typeface="黑体" panose="02010609060101010101" charset="-122"/>
                <a:cs typeface="黑体" panose="02010609060101010101" charset="-122"/>
              </a:rPr>
              <a:t>3</a:t>
            </a:r>
            <a:r>
              <a:rPr lang="zh-CN" sz="2400" b="0">
                <a:solidFill>
                  <a:srgbClr val="333333"/>
                </a:solidFill>
                <a:latin typeface="黑体" panose="02010609060101010101" charset="-122"/>
                <a:ea typeface="黑体" panose="02010609060101010101" charset="-122"/>
                <a:cs typeface="黑体" panose="02010609060101010101" charset="-122"/>
              </a:rPr>
              <a:t>集的剧情设置也是围绕着故宫工匠们为了准备大庆而修文物的故事。</a:t>
            </a:r>
          </a:p>
          <a:p>
            <a:pPr indent="0">
              <a:lnSpc>
                <a:spcPct val="110000"/>
              </a:lnSpc>
            </a:pPr>
            <a:r>
              <a:rPr lang="zh-CN" sz="2400" b="0">
                <a:solidFill>
                  <a:srgbClr val="333333"/>
                </a:solidFill>
                <a:latin typeface="黑体" panose="02010609060101010101" charset="-122"/>
                <a:ea typeface="黑体" panose="02010609060101010101" charset="-122"/>
                <a:cs typeface="黑体" panose="02010609060101010101" charset="-122"/>
              </a:rPr>
              <a:t>    在故宫博物院的全力支持下，《我在故宫修文物》摄制组破例进驻这个中国最为保密、最为神秘的文物修复单位</a:t>
            </a:r>
            <a:r>
              <a:rPr lang="en-US" sz="2400" b="0">
                <a:solidFill>
                  <a:srgbClr val="333333"/>
                </a:solidFill>
                <a:latin typeface="黑体" panose="02010609060101010101" charset="-122"/>
                <a:ea typeface="黑体" panose="02010609060101010101" charset="-122"/>
                <a:cs typeface="黑体" panose="02010609060101010101" charset="-122"/>
              </a:rPr>
              <a:t>——</a:t>
            </a:r>
            <a:r>
              <a:rPr lang="zh-CN" sz="2400" b="0">
                <a:solidFill>
                  <a:srgbClr val="333333"/>
                </a:solidFill>
                <a:latin typeface="黑体" panose="02010609060101010101" charset="-122"/>
                <a:ea typeface="黑体" panose="02010609060101010101" charset="-122"/>
                <a:cs typeface="黑体" panose="02010609060101010101" charset="-122"/>
              </a:rPr>
              <a:t>故宫博物院文保科技部拍摄。</a:t>
            </a:r>
          </a:p>
          <a:p>
            <a:pPr indent="0"/>
            <a:r>
              <a:rPr lang="zh-CN" sz="2400" b="0">
                <a:solidFill>
                  <a:srgbClr val="333333"/>
                </a:solidFill>
                <a:latin typeface="黑体" panose="02010609060101010101" charset="-122"/>
                <a:ea typeface="黑体" panose="02010609060101010101" charset="-122"/>
                <a:cs typeface="黑体" panose="02010609060101010101" charset="-122"/>
              </a:rPr>
              <a:t>    </a:t>
            </a:r>
            <a:endParaRPr lang="zh-CN" altLang="en-US" sz="2400" b="0">
              <a:solidFill>
                <a:srgbClr val="333333"/>
              </a:solidFill>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593090" y="138430"/>
            <a:ext cx="2937510" cy="460375"/>
          </a:xfrm>
          <a:prstGeom prst="rect">
            <a:avLst/>
          </a:prstGeom>
          <a:noFill/>
        </p:spPr>
        <p:txBody>
          <a:bodyPr wrap="none" rtlCol="0" anchor="t">
            <a:spAutoFit/>
          </a:bodyPr>
          <a:lstStyle/>
          <a:p>
            <a:r>
              <a:rPr lang="zh-CN" sz="2400" b="1">
                <a:solidFill>
                  <a:srgbClr val="333333"/>
                </a:solidFill>
                <a:latin typeface="黑体" panose="02010609060101010101" charset="-122"/>
                <a:ea typeface="黑体" panose="02010609060101010101" charset="-122"/>
                <a:cs typeface="黑体" panose="02010609060101010101" charset="-122"/>
                <a:sym typeface="+mn-ea"/>
              </a:rPr>
              <a:t>《我在故宫修文物》</a:t>
            </a:r>
            <a:endParaRPr lang="zh-CN" altLang="en-US" sz="2400" b="1">
              <a:solidFill>
                <a:srgbClr val="333333"/>
              </a:solidFill>
              <a:latin typeface="黑体" panose="02010609060101010101" charset="-122"/>
              <a:ea typeface="黑体" panose="02010609060101010101" charset="-122"/>
              <a:cs typeface="黑体" panose="02010609060101010101" charset="-122"/>
              <a:sym typeface="+mn-ea"/>
            </a:endParaRPr>
          </a:p>
        </p:txBody>
      </p:sp>
      <p:sp>
        <p:nvSpPr>
          <p:cNvPr id="16" name="椭圆 15"/>
          <p:cNvSpPr/>
          <p:nvPr/>
        </p:nvSpPr>
        <p:spPr>
          <a:xfrm>
            <a:off x="309245" y="138430"/>
            <a:ext cx="382905" cy="412750"/>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4" descr="https://timgsa.baidu.com/timg?image&amp;quality=80&amp;size=b9999_10000&amp;sec=1551586451945&amp;di=df5f898b00e929c9462e96b35e031597&amp;imgtype=0&amp;src=http%3A%2F%2Fstatic.zxart.cn%2FUploadFiles%2Fimage%2F20161109%2F20161109095622_45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547485" y="286385"/>
            <a:ext cx="4715510" cy="60979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93982"/>
            <a:ext cx="12192000" cy="6858001"/>
          </a:xfrm>
          <a:prstGeom prst="rect">
            <a:avLst/>
          </a:prstGeom>
        </p:spPr>
      </p:pic>
      <p:sp>
        <p:nvSpPr>
          <p:cNvPr id="100" name="文本框 99"/>
          <p:cNvSpPr txBox="1"/>
          <p:nvPr/>
        </p:nvSpPr>
        <p:spPr>
          <a:xfrm>
            <a:off x="475615" y="1315085"/>
            <a:ext cx="5653405" cy="3338195"/>
          </a:xfrm>
          <a:prstGeom prst="rect">
            <a:avLst/>
          </a:prstGeom>
          <a:noFill/>
          <a:ln w="9525">
            <a:noFill/>
          </a:ln>
        </p:spPr>
        <p:txBody>
          <a:bodyPr wrap="square">
            <a:spAutoFit/>
          </a:bodyPr>
          <a:lstStyle/>
          <a:p>
            <a:pPr indent="0">
              <a:lnSpc>
                <a:spcPct val="110000"/>
              </a:lnSpc>
            </a:pPr>
            <a:r>
              <a:rPr lang="en-US" altLang="zh-CN" sz="2400" b="0">
                <a:solidFill>
                  <a:srgbClr val="333333"/>
                </a:solidFill>
                <a:latin typeface="黑体" panose="02010609060101010101" charset="-122"/>
                <a:ea typeface="黑体" panose="02010609060101010101" charset="-122"/>
                <a:cs typeface="黑体" panose="02010609060101010101" charset="-122"/>
              </a:rPr>
              <a:t>   </a:t>
            </a:r>
            <a:r>
              <a:rPr lang="zh-CN" sz="2400" b="0">
                <a:solidFill>
                  <a:srgbClr val="333333"/>
                </a:solidFill>
                <a:latin typeface="黑体" panose="02010609060101010101" charset="-122"/>
                <a:ea typeface="黑体" panose="02010609060101010101" charset="-122"/>
                <a:cs typeface="黑体" panose="02010609060101010101" charset="-122"/>
              </a:rPr>
              <a:t> 该片历经</a:t>
            </a:r>
            <a:r>
              <a:rPr lang="en-US" sz="2400" b="0">
                <a:solidFill>
                  <a:srgbClr val="333333"/>
                </a:solidFill>
                <a:latin typeface="黑体" panose="02010609060101010101" charset="-122"/>
                <a:ea typeface="黑体" panose="02010609060101010101" charset="-122"/>
                <a:cs typeface="黑体" panose="02010609060101010101" charset="-122"/>
              </a:rPr>
              <a:t>5</a:t>
            </a:r>
            <a:r>
              <a:rPr lang="zh-CN" sz="2400" b="0">
                <a:solidFill>
                  <a:srgbClr val="333333"/>
                </a:solidFill>
                <a:latin typeface="黑体" panose="02010609060101010101" charset="-122"/>
                <a:ea typeface="黑体" panose="02010609060101010101" charset="-122"/>
                <a:cs typeface="黑体" panose="02010609060101010101" charset="-122"/>
              </a:rPr>
              <a:t>年的项目调研，</a:t>
            </a:r>
            <a:r>
              <a:rPr lang="en-US" sz="2400" b="0">
                <a:solidFill>
                  <a:srgbClr val="333333"/>
                </a:solidFill>
                <a:latin typeface="黑体" panose="02010609060101010101" charset="-122"/>
                <a:ea typeface="黑体" panose="02010609060101010101" charset="-122"/>
                <a:cs typeface="黑体" panose="02010609060101010101" charset="-122"/>
              </a:rPr>
              <a:t>4</a:t>
            </a:r>
            <a:r>
              <a:rPr lang="zh-CN" sz="2400" b="0">
                <a:solidFill>
                  <a:srgbClr val="333333"/>
                </a:solidFill>
                <a:latin typeface="黑体" panose="02010609060101010101" charset="-122"/>
                <a:ea typeface="黑体" panose="02010609060101010101" charset="-122"/>
                <a:cs typeface="黑体" panose="02010609060101010101" charset="-122"/>
              </a:rPr>
              <a:t>个月不间断的纪实拍摄，总长三集，每集展现几类关系密切的文物修复和性情各不相同的修复大师。</a:t>
            </a:r>
          </a:p>
          <a:p>
            <a:pPr indent="0">
              <a:lnSpc>
                <a:spcPct val="110000"/>
              </a:lnSpc>
            </a:pPr>
            <a:r>
              <a:rPr lang="zh-CN" altLang="en-US" sz="2400" b="0">
                <a:solidFill>
                  <a:srgbClr val="333333"/>
                </a:solidFill>
                <a:latin typeface="黑体" panose="02010609060101010101" charset="-122"/>
                <a:ea typeface="黑体" panose="02010609060101010101" charset="-122"/>
                <a:cs typeface="黑体" panose="02010609060101010101" charset="-122"/>
              </a:rPr>
              <a:t>    第一集主要介绍了青铜器、宫廷钟表和陶瓷的修复故事，第二集是木器、漆器、百宝向前、织绣第三集是为书画、临摹、摹印为主的修复故事。</a:t>
            </a:r>
          </a:p>
        </p:txBody>
      </p:sp>
      <p:sp>
        <p:nvSpPr>
          <p:cNvPr id="2" name="文本框 1"/>
          <p:cNvSpPr txBox="1"/>
          <p:nvPr/>
        </p:nvSpPr>
        <p:spPr>
          <a:xfrm>
            <a:off x="593090" y="138430"/>
            <a:ext cx="2937510" cy="460375"/>
          </a:xfrm>
          <a:prstGeom prst="rect">
            <a:avLst/>
          </a:prstGeom>
          <a:noFill/>
        </p:spPr>
        <p:txBody>
          <a:bodyPr wrap="none" rtlCol="0" anchor="t">
            <a:spAutoFit/>
          </a:bodyPr>
          <a:lstStyle/>
          <a:p>
            <a:r>
              <a:rPr lang="zh-CN" sz="2400" b="1">
                <a:solidFill>
                  <a:srgbClr val="333333"/>
                </a:solidFill>
                <a:latin typeface="黑体" panose="02010609060101010101" charset="-122"/>
                <a:ea typeface="黑体" panose="02010609060101010101" charset="-122"/>
                <a:cs typeface="黑体" panose="02010609060101010101" charset="-122"/>
                <a:sym typeface="+mn-ea"/>
              </a:rPr>
              <a:t>《我在故宫修文物》</a:t>
            </a:r>
            <a:endParaRPr lang="zh-CN" altLang="en-US" sz="2400" b="1">
              <a:solidFill>
                <a:srgbClr val="333333"/>
              </a:solidFill>
              <a:latin typeface="黑体" panose="02010609060101010101" charset="-122"/>
              <a:ea typeface="黑体" panose="02010609060101010101" charset="-122"/>
              <a:cs typeface="黑体" panose="02010609060101010101" charset="-122"/>
              <a:sym typeface="+mn-ea"/>
            </a:endParaRPr>
          </a:p>
        </p:txBody>
      </p:sp>
      <p:sp>
        <p:nvSpPr>
          <p:cNvPr id="16" name="椭圆 15"/>
          <p:cNvSpPr/>
          <p:nvPr/>
        </p:nvSpPr>
        <p:spPr>
          <a:xfrm>
            <a:off x="309245" y="138430"/>
            <a:ext cx="382905" cy="412750"/>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https://timgsa.baidu.com/timg?image&amp;quality=80&amp;size=b9999_10000&amp;sec=1551586403769&amp;di=eb90b0ff669793d2452ac0954c71c8e9&amp;imgtype=0&amp;src=http%3A%2F%2Ffile.digitaling.com%2FeImg%2Fuimages%2F20161109%2F14786595613539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870065" y="128905"/>
            <a:ext cx="4274185" cy="64115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703" b="89828" l="0" r="100000">
                        <a14:backgroundMark x1="89375" y1="31925" x2="89375" y2="31925"/>
                        <a14:backgroundMark x1="60313" y1="50391" x2="60313" y2="50391"/>
                        <a14:backgroundMark x1="61042" y1="50235" x2="61042" y2="50235"/>
                        <a14:backgroundMark x1="60729" y1="51174" x2="63854" y2="54304"/>
                        <a14:backgroundMark x1="59479" y1="52113" x2="63333" y2="53834"/>
                        <a14:backgroundMark x1="60208" y1="54617" x2="63958" y2="55086"/>
                        <a14:backgroundMark x1="72292" y1="50391" x2="80833" y2="51174"/>
                        <a14:backgroundMark x1="64271" y1="41315" x2="64271" y2="41315"/>
                        <a14:backgroundMark x1="65104" y1="41941" x2="65104" y2="41941"/>
                        <a14:backgroundMark x1="62917" y1="49922" x2="62917" y2="49922"/>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13005" r="30853" b="43655"/>
          <a:stretch>
            <a:fillRect/>
          </a:stretch>
        </p:blipFill>
        <p:spPr>
          <a:xfrm>
            <a:off x="-29497" y="1567749"/>
            <a:ext cx="7639665" cy="5334496"/>
          </a:xfrm>
          <a:prstGeom prst="rect">
            <a:avLst/>
          </a:prstGeom>
        </p:spPr>
      </p:pic>
      <p:pic>
        <p:nvPicPr>
          <p:cNvPr id="12" name="图片 10"/>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8734118" y="3129119"/>
            <a:ext cx="13906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7"/>
          <p:cNvSpPr>
            <a:spLocks noChangeArrowheads="1"/>
          </p:cNvSpPr>
          <p:nvPr/>
        </p:nvSpPr>
        <p:spPr bwMode="auto">
          <a:xfrm>
            <a:off x="7472373" y="1513139"/>
            <a:ext cx="3688080"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2012</a:t>
            </a:r>
          </a:p>
        </p:txBody>
      </p:sp>
      <p:sp>
        <p:nvSpPr>
          <p:cNvPr id="16" name="矩形 15"/>
          <p:cNvSpPr/>
          <p:nvPr/>
        </p:nvSpPr>
        <p:spPr>
          <a:xfrm>
            <a:off x="7109460" y="4107815"/>
            <a:ext cx="4365625" cy="645160"/>
          </a:xfrm>
          <a:prstGeom prst="rect">
            <a:avLst/>
          </a:prstGeom>
        </p:spPr>
        <p:txBody>
          <a:bodyPr wrap="square">
            <a:spAutoFit/>
          </a:bodyPr>
          <a:lstStyle/>
          <a:p>
            <a:pPr algn="ctr">
              <a:lnSpc>
                <a:spcPct val="150000"/>
              </a:lnSpc>
            </a:pPr>
            <a:r>
              <a:rPr lang="zh-CN" altLang="en-US" sz="2400" b="1" spc="300" noProof="1">
                <a:latin typeface="方正隶变_GBK" charset="0"/>
                <a:ea typeface="方正隶变_GBK" charset="0"/>
              </a:rPr>
              <a:t>单霁翔出任故宫博物院院长</a:t>
            </a:r>
          </a:p>
        </p:txBody>
      </p:sp>
      <p:sp>
        <p:nvSpPr>
          <p:cNvPr id="17" name="文本框 16"/>
          <p:cNvSpPr txBox="1"/>
          <p:nvPr/>
        </p:nvSpPr>
        <p:spPr>
          <a:xfrm>
            <a:off x="7159150" y="3803698"/>
            <a:ext cx="4315795" cy="521970"/>
          </a:xfrm>
          <a:prstGeom prst="rect">
            <a:avLst/>
          </a:prstGeom>
          <a:noFill/>
        </p:spPr>
        <p:txBody>
          <a:bodyPr wrap="square" rtlCol="0">
            <a:spAutoFit/>
          </a:bodyPr>
          <a:lstStyle/>
          <a:p>
            <a:pPr algn="ctr"/>
            <a:r>
              <a:rPr lang="zh-CN" altLang="en-US" sz="2800" spc="600" dirty="0">
                <a:latin typeface="方正隶变_GBK" panose="03000509000000000000" pitchFamily="65" charset="-122"/>
                <a:ea typeface="方正隶变_GBK" panose="03000509000000000000" pitchFamily="65" charset="-122"/>
              </a:rPr>
              <a:t>段子手创始人</a:t>
            </a:r>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309245" y="1286510"/>
            <a:ext cx="5467350" cy="4521835"/>
          </a:xfrm>
          <a:prstGeom prst="rect">
            <a:avLst/>
          </a:prstGeom>
          <a:noFill/>
          <a:ln w="9525">
            <a:noFill/>
          </a:ln>
        </p:spPr>
        <p:txBody>
          <a:bodyPr wrap="square">
            <a:spAutoFit/>
          </a:bodyPr>
          <a:lstStyle/>
          <a:p>
            <a:pPr indent="0">
              <a:lnSpc>
                <a:spcPct val="120000"/>
              </a:lnSpc>
            </a:pPr>
            <a:r>
              <a:rPr lang="en-US" altLang="zh-CN" sz="2400" b="0">
                <a:solidFill>
                  <a:srgbClr val="333333"/>
                </a:solidFill>
                <a:latin typeface="黑体" panose="02010609060101010101" charset="-122"/>
                <a:ea typeface="黑体" panose="02010609060101010101" charset="-122"/>
                <a:cs typeface="黑体" panose="02010609060101010101" charset="-122"/>
              </a:rPr>
              <a:t>   </a:t>
            </a:r>
            <a:r>
              <a:rPr lang="zh-CN" sz="2400" b="0">
                <a:solidFill>
                  <a:srgbClr val="333333"/>
                </a:solidFill>
                <a:latin typeface="黑体" panose="02010609060101010101" charset="-122"/>
                <a:ea typeface="黑体" panose="02010609060101010101" charset="-122"/>
                <a:cs typeface="黑体" panose="02010609060101010101" charset="-122"/>
              </a:rPr>
              <a:t> </a:t>
            </a:r>
            <a:r>
              <a:rPr sz="2400" b="0">
                <a:solidFill>
                  <a:srgbClr val="333333"/>
                </a:solidFill>
                <a:latin typeface="黑体" panose="02010609060101010101" charset="-122"/>
                <a:ea typeface="黑体" panose="02010609060101010101" charset="-122"/>
                <a:cs typeface="黑体" panose="02010609060101010101" charset="-122"/>
              </a:rPr>
              <a:t>《上新了·故宫》由故宫博物院和北京电视台出品、华传文化联合出品、春田影视制作的大型文化季播节目，于2018年11月9日起每周五21:08在北京卫视和爱奇艺播出，由邓伦、周一围担任故宫文创新品开发员。    </a:t>
            </a:r>
          </a:p>
          <a:p>
            <a:pPr indent="0">
              <a:lnSpc>
                <a:spcPct val="120000"/>
              </a:lnSpc>
            </a:pPr>
            <a:r>
              <a:rPr sz="2400" b="0">
                <a:solidFill>
                  <a:srgbClr val="333333"/>
                </a:solidFill>
                <a:latin typeface="黑体" panose="02010609060101010101" charset="-122"/>
                <a:ea typeface="黑体" panose="02010609060101010101" charset="-122"/>
                <a:cs typeface="黑体" panose="02010609060101010101" charset="-122"/>
              </a:rPr>
              <a:t>    本节目打破了大家对故宫的刻板印象，“零距离”走进公众视野，并打造承载故宫故事的文创产品，创新传承故宫文化 。</a:t>
            </a:r>
          </a:p>
        </p:txBody>
      </p:sp>
      <p:sp>
        <p:nvSpPr>
          <p:cNvPr id="2" name="文本框 1"/>
          <p:cNvSpPr txBox="1"/>
          <p:nvPr/>
        </p:nvSpPr>
        <p:spPr>
          <a:xfrm>
            <a:off x="593090" y="138430"/>
            <a:ext cx="2631440" cy="460375"/>
          </a:xfrm>
          <a:prstGeom prst="rect">
            <a:avLst/>
          </a:prstGeom>
          <a:noFill/>
        </p:spPr>
        <p:txBody>
          <a:bodyPr wrap="none" rtlCol="0" anchor="t">
            <a:spAutoFit/>
          </a:bodyPr>
          <a:lstStyle/>
          <a:p>
            <a:pPr algn="l"/>
            <a:r>
              <a:rPr lang="zh-CN" sz="2400" b="1">
                <a:solidFill>
                  <a:srgbClr val="333333"/>
                </a:solidFill>
                <a:latin typeface="黑体" panose="02010609060101010101" charset="-122"/>
                <a:ea typeface="黑体" panose="02010609060101010101" charset="-122"/>
                <a:cs typeface="黑体" panose="02010609060101010101" charset="-122"/>
                <a:sym typeface="+mn-ea"/>
              </a:rPr>
              <a:t>《上新了·故宫》</a:t>
            </a:r>
          </a:p>
        </p:txBody>
      </p:sp>
      <p:sp>
        <p:nvSpPr>
          <p:cNvPr id="16" name="椭圆 15"/>
          <p:cNvSpPr/>
          <p:nvPr/>
        </p:nvSpPr>
        <p:spPr>
          <a:xfrm>
            <a:off x="309245" y="138430"/>
            <a:ext cx="382905" cy="412750"/>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3" descr="https://timgsa.baidu.com/timg?image&amp;quality=80&amp;size=b9999_10000&amp;sec=1551592362527&amp;di=e2b40213f83d6f96cc24b25710647060&amp;imgtype=0&amp;src=http%3A%2F%2Fwx4.sinaimg.cn%2Flarge%2F005SEJDIly1fynktvqpmtj30kn0bmnc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942965" y="1512570"/>
            <a:ext cx="5850890" cy="32912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692150" y="888365"/>
            <a:ext cx="10185400" cy="1863725"/>
          </a:xfrm>
          <a:prstGeom prst="rect">
            <a:avLst/>
          </a:prstGeom>
          <a:noFill/>
          <a:ln w="9525">
            <a:noFill/>
          </a:ln>
        </p:spPr>
        <p:txBody>
          <a:bodyPr wrap="square">
            <a:spAutoFit/>
          </a:bodyPr>
          <a:lstStyle/>
          <a:p>
            <a:pPr indent="0">
              <a:lnSpc>
                <a:spcPct val="120000"/>
              </a:lnSpc>
            </a:pPr>
            <a:r>
              <a:rPr lang="zh-CN" sz="2400" b="0">
                <a:solidFill>
                  <a:srgbClr val="333333"/>
                </a:solidFill>
                <a:latin typeface="黑体" panose="02010609060101010101" charset="-122"/>
                <a:ea typeface="黑体" panose="02010609060101010101" charset="-122"/>
                <a:cs typeface="黑体" panose="02010609060101010101" charset="-122"/>
              </a:rPr>
              <a:t>相关事件：</a:t>
            </a:r>
            <a:endParaRPr sz="2400" b="0">
              <a:solidFill>
                <a:srgbClr val="333333"/>
              </a:solidFill>
              <a:latin typeface="黑体" panose="02010609060101010101" charset="-122"/>
              <a:ea typeface="黑体" panose="02010609060101010101" charset="-122"/>
              <a:cs typeface="黑体" panose="02010609060101010101" charset="-122"/>
            </a:endParaRPr>
          </a:p>
          <a:p>
            <a:pPr indent="0">
              <a:lnSpc>
                <a:spcPct val="120000"/>
              </a:lnSpc>
            </a:pPr>
            <a:r>
              <a:rPr sz="2400" b="0">
                <a:solidFill>
                  <a:srgbClr val="333333"/>
                </a:solidFill>
                <a:latin typeface="黑体" panose="02010609060101010101" charset="-122"/>
                <a:ea typeface="黑体" panose="02010609060101010101" charset="-122"/>
                <a:cs typeface="黑体" panose="02010609060101010101" charset="-122"/>
              </a:rPr>
              <a:t>1.自播出后统计，每期节目收视率高居同波段第一二名</a:t>
            </a:r>
            <a:r>
              <a:rPr lang="en-US" sz="2400" b="0">
                <a:solidFill>
                  <a:srgbClr val="333333"/>
                </a:solidFill>
                <a:latin typeface="黑体" panose="02010609060101010101" charset="-122"/>
                <a:ea typeface="黑体" panose="02010609060101010101" charset="-122"/>
                <a:cs typeface="黑体" panose="02010609060101010101" charset="-122"/>
              </a:rPr>
              <a:t>.</a:t>
            </a:r>
            <a:endParaRPr sz="2400" b="0">
              <a:solidFill>
                <a:srgbClr val="333333"/>
              </a:solidFill>
              <a:latin typeface="黑体" panose="02010609060101010101" charset="-122"/>
              <a:ea typeface="黑体" panose="02010609060101010101" charset="-122"/>
              <a:cs typeface="黑体" panose="02010609060101010101" charset="-122"/>
            </a:endParaRPr>
          </a:p>
          <a:p>
            <a:pPr indent="0">
              <a:lnSpc>
                <a:spcPct val="120000"/>
              </a:lnSpc>
            </a:pPr>
            <a:r>
              <a:rPr sz="2400" b="0">
                <a:solidFill>
                  <a:srgbClr val="333333"/>
                </a:solidFill>
                <a:latin typeface="黑体" panose="02010609060101010101" charset="-122"/>
                <a:ea typeface="黑体" panose="02010609060101010101" charset="-122"/>
                <a:cs typeface="黑体" panose="02010609060101010101" charset="-122"/>
              </a:rPr>
              <a:t>2.节目中将展出故宫35%未对外开放的神秘区域</a:t>
            </a:r>
            <a:r>
              <a:rPr lang="en-US" sz="2400" b="0">
                <a:solidFill>
                  <a:srgbClr val="333333"/>
                </a:solidFill>
                <a:latin typeface="黑体" panose="02010609060101010101" charset="-122"/>
                <a:ea typeface="黑体" panose="02010609060101010101" charset="-122"/>
                <a:cs typeface="黑体" panose="02010609060101010101" charset="-122"/>
              </a:rPr>
              <a:t>.</a:t>
            </a:r>
            <a:endParaRPr sz="2400" b="0">
              <a:solidFill>
                <a:srgbClr val="333333"/>
              </a:solidFill>
              <a:latin typeface="黑体" panose="02010609060101010101" charset="-122"/>
              <a:ea typeface="黑体" panose="02010609060101010101" charset="-122"/>
              <a:cs typeface="黑体" panose="02010609060101010101" charset="-122"/>
            </a:endParaRPr>
          </a:p>
          <a:p>
            <a:pPr indent="0">
              <a:lnSpc>
                <a:spcPct val="120000"/>
              </a:lnSpc>
            </a:pPr>
            <a:r>
              <a:rPr sz="2400" b="0">
                <a:solidFill>
                  <a:srgbClr val="333333"/>
                </a:solidFill>
                <a:latin typeface="黑体" panose="02010609060101010101" charset="-122"/>
                <a:ea typeface="黑体" panose="02010609060101010101" charset="-122"/>
                <a:cs typeface="黑体" panose="02010609060101010101" charset="-122"/>
              </a:rPr>
              <a:t>3.联手知名设计师和高校设计学生每期推出一个文化创意衍生品</a:t>
            </a:r>
            <a:r>
              <a:rPr lang="en-US" sz="2400" b="0">
                <a:solidFill>
                  <a:srgbClr val="333333"/>
                </a:solidFill>
                <a:latin typeface="黑体" panose="02010609060101010101" charset="-122"/>
                <a:ea typeface="黑体" panose="02010609060101010101" charset="-122"/>
                <a:cs typeface="黑体" panose="02010609060101010101" charset="-122"/>
              </a:rPr>
              <a:t>.</a:t>
            </a:r>
          </a:p>
        </p:txBody>
      </p:sp>
      <p:sp>
        <p:nvSpPr>
          <p:cNvPr id="2" name="文本框 1"/>
          <p:cNvSpPr txBox="1"/>
          <p:nvPr/>
        </p:nvSpPr>
        <p:spPr>
          <a:xfrm>
            <a:off x="593090" y="138430"/>
            <a:ext cx="2631440" cy="460375"/>
          </a:xfrm>
          <a:prstGeom prst="rect">
            <a:avLst/>
          </a:prstGeom>
          <a:noFill/>
        </p:spPr>
        <p:txBody>
          <a:bodyPr wrap="none" rtlCol="0" anchor="t">
            <a:spAutoFit/>
          </a:bodyPr>
          <a:lstStyle/>
          <a:p>
            <a:r>
              <a:rPr lang="zh-CN" sz="2400" b="1">
                <a:solidFill>
                  <a:srgbClr val="333333"/>
                </a:solidFill>
                <a:latin typeface="黑体" panose="02010609060101010101" charset="-122"/>
                <a:ea typeface="黑体" panose="02010609060101010101" charset="-122"/>
                <a:cs typeface="黑体" panose="02010609060101010101" charset="-122"/>
                <a:sym typeface="+mn-ea"/>
              </a:rPr>
              <a:t>《上新了·故宫》</a:t>
            </a:r>
          </a:p>
        </p:txBody>
      </p:sp>
      <p:sp>
        <p:nvSpPr>
          <p:cNvPr id="16" name="椭圆 15"/>
          <p:cNvSpPr/>
          <p:nvPr/>
        </p:nvSpPr>
        <p:spPr>
          <a:xfrm>
            <a:off x="309245" y="138430"/>
            <a:ext cx="382905" cy="412750"/>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92150" y="3113405"/>
            <a:ext cx="10490200" cy="2943225"/>
          </a:xfrm>
          <a:prstGeom prst="rect">
            <a:avLst/>
          </a:prstGeom>
          <a:noFill/>
          <a:ln w="9525">
            <a:noFill/>
          </a:ln>
        </p:spPr>
        <p:txBody>
          <a:bodyPr wrap="square">
            <a:spAutoFit/>
          </a:bodyPr>
          <a:lstStyle/>
          <a:p>
            <a:pPr indent="0">
              <a:lnSpc>
                <a:spcPct val="120000"/>
              </a:lnSpc>
            </a:pPr>
            <a:r>
              <a:rPr sz="2400" b="0">
                <a:solidFill>
                  <a:srgbClr val="333333"/>
                </a:solidFill>
                <a:latin typeface="黑体" panose="02010609060101010101" charset="-122"/>
                <a:ea typeface="黑体" panose="02010609060101010101" charset="-122"/>
                <a:cs typeface="黑体" panose="02010609060101010101" charset="-122"/>
              </a:rPr>
              <a:t>总结意义：</a:t>
            </a:r>
          </a:p>
          <a:p>
            <a:pPr indent="0">
              <a:lnSpc>
                <a:spcPct val="120000"/>
              </a:lnSpc>
            </a:pPr>
            <a:r>
              <a:rPr sz="2400" b="0">
                <a:solidFill>
                  <a:srgbClr val="333333"/>
                </a:solidFill>
                <a:latin typeface="黑体" panose="02010609060101010101" charset="-122"/>
                <a:ea typeface="黑体" panose="02010609060101010101" charset="-122"/>
                <a:cs typeface="黑体" panose="02010609060101010101" charset="-122"/>
              </a:rPr>
              <a:t>1.《我在故宫修文物》是故宫第一次以出品方身份亮相使人</a:t>
            </a:r>
          </a:p>
          <a:p>
            <a:pPr indent="0">
              <a:lnSpc>
                <a:spcPct val="120000"/>
              </a:lnSpc>
            </a:pPr>
            <a:r>
              <a:rPr sz="2400" b="0">
                <a:solidFill>
                  <a:srgbClr val="333333"/>
                </a:solidFill>
                <a:latin typeface="黑体" panose="02010609060101010101" charset="-122"/>
                <a:ea typeface="黑体" panose="02010609060101010101" charset="-122"/>
                <a:cs typeface="黑体" panose="02010609060101010101" charset="-122"/>
              </a:rPr>
              <a:t>2.《我在故宫修文物》是将纪录片年轻化转型的重要转折点</a:t>
            </a:r>
          </a:p>
          <a:p>
            <a:pPr indent="0">
              <a:lnSpc>
                <a:spcPct val="120000"/>
              </a:lnSpc>
            </a:pPr>
            <a:r>
              <a:rPr sz="2400" b="0">
                <a:solidFill>
                  <a:srgbClr val="333333"/>
                </a:solidFill>
                <a:latin typeface="黑体" panose="02010609060101010101" charset="-122"/>
                <a:ea typeface="黑体" panose="02010609060101010101" charset="-122"/>
                <a:cs typeface="黑体" panose="02010609060101010101" charset="-122"/>
              </a:rPr>
              <a:t>3.《我在故宫修文物》、《上新了·故宫》、《如果国宝会说话》等关于故宫的综艺节目，共同把故宫打造成了一个年轻化的IP,让更多的年轻人了解故宫600年的文化，并为故宫所推出的文创产品造势。</a:t>
            </a:r>
          </a:p>
          <a:p>
            <a:pPr indent="0">
              <a:lnSpc>
                <a:spcPct val="120000"/>
              </a:lnSpc>
            </a:pPr>
            <a:r>
              <a:rPr lang="en-US" sz="1050" b="0">
                <a:latin typeface="Calibri" panose="020F0502020204030204" pitchFamily="34" charset="0"/>
                <a:ea typeface="宋体" panose="02010600030101010101" pitchFamily="2" charset="-122"/>
                <a:cs typeface="Times New Roman" panose="02020603050405020304" charset="0"/>
              </a:rPr>
              <a:t> </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703" b="89828" l="0" r="100000">
                        <a14:backgroundMark x1="89375" y1="31925" x2="89375" y2="31925"/>
                        <a14:backgroundMark x1="60313" y1="50391" x2="60313" y2="50391"/>
                        <a14:backgroundMark x1="61042" y1="50235" x2="61042" y2="50235"/>
                        <a14:backgroundMark x1="60729" y1="51174" x2="63854" y2="54304"/>
                        <a14:backgroundMark x1="59479" y1="52113" x2="63333" y2="53834"/>
                        <a14:backgroundMark x1="60208" y1="54617" x2="63958" y2="55086"/>
                        <a14:backgroundMark x1="72292" y1="50391" x2="80833" y2="51174"/>
                        <a14:backgroundMark x1="64271" y1="41315" x2="64271" y2="41315"/>
                        <a14:backgroundMark x1="65104" y1="41941" x2="65104" y2="41941"/>
                        <a14:backgroundMark x1="62917" y1="49922" x2="62917" y2="49922"/>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13005" r="30853" b="43655"/>
          <a:stretch>
            <a:fillRect/>
          </a:stretch>
        </p:blipFill>
        <p:spPr>
          <a:xfrm>
            <a:off x="-287" y="1523299"/>
            <a:ext cx="7639665" cy="5334496"/>
          </a:xfrm>
          <a:prstGeom prst="rect">
            <a:avLst/>
          </a:prstGeom>
        </p:spPr>
      </p:pic>
      <p:pic>
        <p:nvPicPr>
          <p:cNvPr id="12" name="图片 10"/>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8794443" y="3129754"/>
            <a:ext cx="13906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7"/>
          <p:cNvSpPr>
            <a:spLocks noChangeArrowheads="1"/>
          </p:cNvSpPr>
          <p:nvPr/>
        </p:nvSpPr>
        <p:spPr bwMode="auto">
          <a:xfrm>
            <a:off x="7363153" y="1567749"/>
            <a:ext cx="3688080"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201</a:t>
            </a:r>
            <a:r>
              <a:rPr lang="en-US" altLang="zh-CN"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8</a:t>
            </a:r>
          </a:p>
        </p:txBody>
      </p:sp>
      <p:sp>
        <p:nvSpPr>
          <p:cNvPr id="16" name="矩形 15"/>
          <p:cNvSpPr/>
          <p:nvPr/>
        </p:nvSpPr>
        <p:spPr>
          <a:xfrm>
            <a:off x="7639399" y="4249476"/>
            <a:ext cx="3620725" cy="506730"/>
          </a:xfrm>
          <a:prstGeom prst="rect">
            <a:avLst/>
          </a:prstGeom>
        </p:spPr>
        <p:txBody>
          <a:bodyPr wrap="square">
            <a:spAutoFit/>
          </a:bodyPr>
          <a:lstStyle/>
          <a:p>
            <a:pPr algn="ctr">
              <a:lnSpc>
                <a:spcPct val="150000"/>
              </a:lnSpc>
            </a:pPr>
            <a:r>
              <a:rPr lang="zh-CN" altLang="en-US" b="1" spc="300" noProof="1">
                <a:latin typeface="黑体" panose="02010609060101010101" charset="-122"/>
                <a:ea typeface="黑体" panose="02010609060101010101" charset="-122"/>
                <a:cs typeface="黑体" panose="02010609060101010101" charset="-122"/>
              </a:rPr>
              <a:t>《</a:t>
            </a:r>
            <a:r>
              <a:rPr lang="en-US" altLang="zh-CN" b="1" spc="300" noProof="1">
                <a:latin typeface="黑体" panose="02010609060101010101" charset="-122"/>
                <a:ea typeface="黑体" panose="02010609060101010101" charset="-122"/>
                <a:cs typeface="黑体" panose="02010609060101010101" charset="-122"/>
              </a:rPr>
              <a:t>故宫口红陷入抄袭之争》</a:t>
            </a:r>
          </a:p>
        </p:txBody>
      </p:sp>
      <p:sp>
        <p:nvSpPr>
          <p:cNvPr id="17" name="文本框 16"/>
          <p:cNvSpPr txBox="1"/>
          <p:nvPr/>
        </p:nvSpPr>
        <p:spPr>
          <a:xfrm>
            <a:off x="7291865" y="3899583"/>
            <a:ext cx="4315795" cy="521970"/>
          </a:xfrm>
          <a:prstGeom prst="rect">
            <a:avLst/>
          </a:prstGeom>
          <a:noFill/>
        </p:spPr>
        <p:txBody>
          <a:bodyPr wrap="square" rtlCol="0">
            <a:spAutoFit/>
          </a:bodyPr>
          <a:lstStyle/>
          <a:p>
            <a:pPr algn="ctr"/>
            <a:r>
              <a:rPr lang="zh-CN" altLang="en-US" sz="2800" spc="600" dirty="0">
                <a:latin typeface="方正隶变_GBK" panose="03000509000000000000" pitchFamily="65" charset="-122"/>
                <a:ea typeface="方正隶变_GBK" panose="03000509000000000000" pitchFamily="65" charset="-122"/>
              </a:rPr>
              <a:t>故宫X危机公关</a:t>
            </a:r>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故宫口红陷入抄袭之争</a:t>
            </a:r>
            <a:endParaRPr lang="zh-CN" altLang="en-US" sz="2000" b="1">
              <a:latin typeface="黑体" panose="02010609060101010101" charset="-122"/>
              <a:ea typeface="黑体" panose="02010609060101010101" charset="-122"/>
            </a:endParaRPr>
          </a:p>
        </p:txBody>
      </p:sp>
      <p:sp>
        <p:nvSpPr>
          <p:cNvPr id="2" name="椭圆 1"/>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29920" y="826770"/>
            <a:ext cx="10433050" cy="1419860"/>
          </a:xfrm>
          <a:prstGeom prst="rect">
            <a:avLst/>
          </a:prstGeom>
          <a:noFill/>
          <a:ln w="9525">
            <a:noFill/>
          </a:ln>
        </p:spPr>
        <p:txBody>
          <a:bodyPr wrap="square">
            <a:spAutoFit/>
          </a:bodyPr>
          <a:lstStyle/>
          <a:p>
            <a:pPr indent="0">
              <a:lnSpc>
                <a:spcPct val="120000"/>
              </a:lnSpc>
            </a:pPr>
            <a:r>
              <a:rPr lang="zh-CN" b="0">
                <a:latin typeface="黑体" panose="02010609060101010101" charset="-122"/>
                <a:ea typeface="黑体" panose="02010609060101010101" charset="-122"/>
                <a:cs typeface="黑体" panose="02010609060101010101" charset="-122"/>
              </a:rPr>
              <a:t>事件开头：</a:t>
            </a:r>
            <a:endParaRPr lang="zh-CN" b="0">
              <a:solidFill>
                <a:srgbClr val="FF0000"/>
              </a:solidFill>
              <a:latin typeface="黑体" panose="02010609060101010101" charset="-122"/>
              <a:ea typeface="黑体" panose="02010609060101010101" charset="-122"/>
              <a:cs typeface="黑体" panose="02010609060101010101" charset="-122"/>
            </a:endParaRPr>
          </a:p>
          <a:p>
            <a:pPr indent="0">
              <a:lnSpc>
                <a:spcPct val="120000"/>
              </a:lnSpc>
            </a:pPr>
            <a:r>
              <a:rPr lang="zh-CN" b="0">
                <a:solidFill>
                  <a:srgbClr val="333333"/>
                </a:solidFill>
                <a:latin typeface="黑体" panose="02010609060101010101" charset="-122"/>
                <a:ea typeface="黑体" panose="02010609060101010101" charset="-122"/>
                <a:cs typeface="黑体" panose="02010609060101010101" charset="-122"/>
              </a:rPr>
              <a:t>    2018年12月10日@故宫淘宝 发布微博预告故宫彩妆即将上新。 网友得知消息后纷纷泪目，没等@故宫淘宝上新，@故宫文创馆 就先在小程序上推出了6款故宫口红，这6种口红唇色都来自故宫国宝色。</a:t>
            </a:r>
          </a:p>
          <a:p>
            <a:pPr indent="0">
              <a:lnSpc>
                <a:spcPct val="120000"/>
              </a:lnSpc>
            </a:pPr>
            <a:r>
              <a:rPr lang="zh-CN" sz="1800" b="1">
                <a:solidFill>
                  <a:srgbClr val="333333"/>
                </a:solidFill>
                <a:latin typeface="黑体" panose="02010609060101010101" charset="-122"/>
                <a:ea typeface="黑体" panose="02010609060101010101" charset="-122"/>
                <a:cs typeface="黑体" panose="02010609060101010101" charset="-122"/>
              </a:rPr>
              <a:t>郎窑红、豆沙红、玫紫色、枫叶红、碧玺色、人鱼姬</a:t>
            </a:r>
            <a:r>
              <a:rPr lang="zh-CN" sz="1800" b="0">
                <a:solidFill>
                  <a:srgbClr val="333333"/>
                </a:solidFill>
                <a:latin typeface="黑体" panose="02010609060101010101" charset="-122"/>
                <a:ea typeface="黑体" panose="02010609060101010101" charset="-122"/>
                <a:cs typeface="黑体" panose="02010609060101010101" charset="-122"/>
              </a:rPr>
              <a:t>。</a:t>
            </a:r>
          </a:p>
        </p:txBody>
      </p:sp>
      <p:pic>
        <p:nvPicPr>
          <p:cNvPr id="7" name="图片 7" descr="IMG_256"/>
          <p:cNvPicPr>
            <a:picLocks noChangeAspect="1"/>
          </p:cNvPicPr>
          <p:nvPr/>
        </p:nvPicPr>
        <p:blipFill>
          <a:blip r:embed="rId4"/>
          <a:stretch>
            <a:fillRect/>
          </a:stretch>
        </p:blipFill>
        <p:spPr>
          <a:xfrm>
            <a:off x="1567180" y="2499995"/>
            <a:ext cx="9057005" cy="361569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故宫口红陷入抄袭之争</a:t>
            </a:r>
            <a:endParaRPr lang="zh-CN" altLang="en-US" sz="2000" b="1">
              <a:latin typeface="黑体" panose="02010609060101010101" charset="-122"/>
              <a:ea typeface="黑体" panose="02010609060101010101" charset="-122"/>
            </a:endParaRPr>
          </a:p>
        </p:txBody>
      </p:sp>
      <p:sp>
        <p:nvSpPr>
          <p:cNvPr id="2" name="椭圆 1"/>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51510" y="846455"/>
            <a:ext cx="10416540" cy="1198880"/>
          </a:xfrm>
          <a:prstGeom prst="rect">
            <a:avLst/>
          </a:prstGeom>
          <a:noFill/>
          <a:ln w="9525">
            <a:noFill/>
          </a:ln>
        </p:spPr>
        <p:txBody>
          <a:bodyPr wrap="square">
            <a:spAutoFit/>
          </a:bodyPr>
          <a:lstStyle/>
          <a:p>
            <a:pPr indent="0">
              <a:lnSpc>
                <a:spcPct val="120000"/>
              </a:lnSpc>
            </a:pPr>
            <a:r>
              <a:rPr lang="zh-CN" sz="2000" b="1">
                <a:solidFill>
                  <a:srgbClr val="333333"/>
                </a:solidFill>
                <a:latin typeface="黑体" panose="02010609060101010101" charset="-122"/>
                <a:ea typeface="黑体" panose="02010609060101010101" charset="-122"/>
                <a:cs typeface="黑体" panose="02010609060101010101" charset="-122"/>
              </a:rPr>
              <a:t>事件中间：</a:t>
            </a:r>
            <a:endParaRPr lang="zh-CN" sz="2000" b="0">
              <a:solidFill>
                <a:srgbClr val="333333"/>
              </a:solidFill>
              <a:latin typeface="黑体" panose="02010609060101010101" charset="-122"/>
              <a:ea typeface="黑体" panose="02010609060101010101" charset="-122"/>
              <a:cs typeface="黑体" panose="02010609060101010101" charset="-122"/>
            </a:endParaRPr>
          </a:p>
          <a:p>
            <a:pPr indent="0">
              <a:lnSpc>
                <a:spcPct val="120000"/>
              </a:lnSpc>
            </a:pPr>
            <a:r>
              <a:rPr lang="zh-CN" sz="2000" b="0">
                <a:solidFill>
                  <a:srgbClr val="333333"/>
                </a:solidFill>
                <a:latin typeface="黑体" panose="02010609060101010101" charset="-122"/>
                <a:ea typeface="黑体" panose="02010609060101010101" charset="-122"/>
                <a:cs typeface="黑体" panose="02010609060101010101" charset="-122"/>
              </a:rPr>
              <a:t>    出现引发了争议，作为符合东方审美的口红，最大的槽点在于它神似欧美大牌TomFord，方管是TomFord口红的经典造型，而故宫口红确实与之过分雷同。</a:t>
            </a:r>
            <a:endParaRPr lang="zh-CN" altLang="en-US" sz="2000" b="0">
              <a:solidFill>
                <a:srgbClr val="333333"/>
              </a:solidFill>
              <a:latin typeface="黑体" panose="02010609060101010101" charset="-122"/>
              <a:ea typeface="黑体" panose="02010609060101010101" charset="-122"/>
              <a:cs typeface="黑体" panose="02010609060101010101" charset="-122"/>
            </a:endParaRPr>
          </a:p>
        </p:txBody>
      </p:sp>
      <p:pic>
        <p:nvPicPr>
          <p:cNvPr id="10" name="图片 10" descr="IMG_256"/>
          <p:cNvPicPr>
            <a:picLocks noChangeAspect="1"/>
          </p:cNvPicPr>
          <p:nvPr/>
        </p:nvPicPr>
        <p:blipFill>
          <a:blip r:embed="rId4"/>
          <a:stretch>
            <a:fillRect/>
          </a:stretch>
        </p:blipFill>
        <p:spPr>
          <a:xfrm>
            <a:off x="3472180" y="2199005"/>
            <a:ext cx="4775200" cy="3431540"/>
          </a:xfrm>
          <a:prstGeom prst="rect">
            <a:avLst/>
          </a:prstGeom>
          <a:noFill/>
          <a:ln w="9525">
            <a:noFill/>
          </a:ln>
        </p:spPr>
      </p:pic>
      <p:sp>
        <p:nvSpPr>
          <p:cNvPr id="6" name="文本框 5"/>
          <p:cNvSpPr txBox="1"/>
          <p:nvPr/>
        </p:nvSpPr>
        <p:spPr>
          <a:xfrm>
            <a:off x="4367530" y="5783580"/>
            <a:ext cx="3310890" cy="398780"/>
          </a:xfrm>
          <a:prstGeom prst="rect">
            <a:avLst/>
          </a:prstGeom>
          <a:noFill/>
          <a:ln w="9525">
            <a:noFill/>
          </a:ln>
        </p:spPr>
        <p:txBody>
          <a:bodyPr wrap="square">
            <a:spAutoFit/>
          </a:bodyPr>
          <a:lstStyle/>
          <a:p>
            <a:pPr indent="0"/>
            <a:r>
              <a:rPr lang="zh-CN" sz="2000" b="1">
                <a:solidFill>
                  <a:srgbClr val="333333"/>
                </a:solidFill>
                <a:latin typeface="黑体" panose="02010609060101010101" charset="-122"/>
                <a:ea typeface="黑体" panose="02010609060101010101" charset="-122"/>
                <a:cs typeface="黑体" panose="02010609060101010101" charset="-122"/>
              </a:rPr>
              <a:t>左TomFord    右 故宫口红</a:t>
            </a:r>
            <a:endParaRPr lang="zh-CN" altLang="en-US" sz="2000" b="1">
              <a:solidFill>
                <a:srgbClr val="333333"/>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故宫口红陷入抄袭之争</a:t>
            </a:r>
            <a:endParaRPr lang="zh-CN" altLang="en-US" sz="2000" b="1">
              <a:latin typeface="黑体" panose="02010609060101010101" charset="-122"/>
              <a:ea typeface="黑体" panose="02010609060101010101" charset="-122"/>
            </a:endParaRPr>
          </a:p>
        </p:txBody>
      </p:sp>
      <p:sp>
        <p:nvSpPr>
          <p:cNvPr id="2" name="椭圆 1"/>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161155" y="6314440"/>
            <a:ext cx="4165600" cy="398780"/>
          </a:xfrm>
          <a:prstGeom prst="rect">
            <a:avLst/>
          </a:prstGeom>
          <a:noFill/>
          <a:ln w="9525">
            <a:noFill/>
          </a:ln>
        </p:spPr>
        <p:txBody>
          <a:bodyPr wrap="square">
            <a:spAutoFit/>
          </a:bodyPr>
          <a:lstStyle/>
          <a:p>
            <a:pPr indent="0"/>
            <a:r>
              <a:rPr lang="zh-CN" sz="2000" b="1">
                <a:solidFill>
                  <a:srgbClr val="333333"/>
                </a:solidFill>
                <a:latin typeface="黑体" panose="02010609060101010101" charset="-122"/>
                <a:ea typeface="黑体" panose="02010609060101010101" charset="-122"/>
                <a:cs typeface="黑体" panose="02010609060101010101" charset="-122"/>
              </a:rPr>
              <a:t>左 网友自制    右 故宫口红</a:t>
            </a:r>
          </a:p>
        </p:txBody>
      </p:sp>
      <p:sp>
        <p:nvSpPr>
          <p:cNvPr id="3" name="文本框 2"/>
          <p:cNvSpPr txBox="1"/>
          <p:nvPr/>
        </p:nvSpPr>
        <p:spPr>
          <a:xfrm>
            <a:off x="751205" y="961390"/>
            <a:ext cx="5080000" cy="398780"/>
          </a:xfrm>
          <a:prstGeom prst="rect">
            <a:avLst/>
          </a:prstGeom>
          <a:noFill/>
          <a:ln w="9525">
            <a:noFill/>
          </a:ln>
        </p:spPr>
        <p:txBody>
          <a:bodyPr>
            <a:spAutoFit/>
          </a:bodyPr>
          <a:lstStyle/>
          <a:p>
            <a:pPr indent="0"/>
            <a:r>
              <a:rPr lang="zh-CN" sz="2000" b="1">
                <a:solidFill>
                  <a:srgbClr val="333333"/>
                </a:solidFill>
                <a:latin typeface="黑体" panose="02010609060101010101" charset="-122"/>
                <a:ea typeface="黑体" panose="02010609060101010101" charset="-122"/>
                <a:cs typeface="黑体" panose="02010609060101010101" charset="-122"/>
              </a:rPr>
              <a:t>槽点二：照搬了网友用贴纸DIY口红的脑洞</a:t>
            </a:r>
            <a:endParaRPr lang="zh-CN" altLang="en-US" sz="2000" b="1">
              <a:solidFill>
                <a:srgbClr val="333333"/>
              </a:solidFill>
              <a:latin typeface="黑体" panose="02010609060101010101" charset="-122"/>
              <a:ea typeface="黑体" panose="02010609060101010101" charset="-122"/>
              <a:cs typeface="黑体" panose="02010609060101010101" charset="-122"/>
            </a:endParaRPr>
          </a:p>
        </p:txBody>
      </p:sp>
      <p:pic>
        <p:nvPicPr>
          <p:cNvPr id="11" name="图片 11" descr="IMG_256"/>
          <p:cNvPicPr>
            <a:picLocks noChangeAspect="1"/>
          </p:cNvPicPr>
          <p:nvPr/>
        </p:nvPicPr>
        <p:blipFill>
          <a:blip r:embed="rId4"/>
          <a:stretch>
            <a:fillRect/>
          </a:stretch>
        </p:blipFill>
        <p:spPr>
          <a:xfrm>
            <a:off x="2466340" y="1590675"/>
            <a:ext cx="6710045" cy="472376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14" name="图片 14"/>
          <p:cNvPicPr>
            <a:picLocks noChangeAspect="1"/>
          </p:cNvPicPr>
          <p:nvPr/>
        </p:nvPicPr>
        <p:blipFill>
          <a:blip r:embed="rId4"/>
          <a:stretch>
            <a:fillRect/>
          </a:stretch>
        </p:blipFill>
        <p:spPr>
          <a:xfrm>
            <a:off x="3855720" y="1279525"/>
            <a:ext cx="5262245" cy="5422265"/>
          </a:xfrm>
          <a:prstGeom prst="rect">
            <a:avLst/>
          </a:prstGeom>
          <a:noFill/>
          <a:ln w="9525">
            <a:noFill/>
          </a:ln>
        </p:spPr>
      </p:pic>
      <p:sp>
        <p:nvSpPr>
          <p:cNvPr id="100" name="文本框 99"/>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故宫口红陷入抄袭之争</a:t>
            </a:r>
            <a:endParaRPr lang="zh-CN" altLang="en-US" sz="2000" b="1">
              <a:latin typeface="黑体" panose="02010609060101010101" charset="-122"/>
              <a:ea typeface="黑体" panose="02010609060101010101" charset="-122"/>
            </a:endParaRPr>
          </a:p>
        </p:txBody>
      </p:sp>
      <p:sp>
        <p:nvSpPr>
          <p:cNvPr id="2" name="椭圆 1"/>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1205" y="778510"/>
            <a:ext cx="6214745" cy="368300"/>
          </a:xfrm>
          <a:prstGeom prst="rect">
            <a:avLst/>
          </a:prstGeom>
          <a:noFill/>
          <a:ln w="9525">
            <a:noFill/>
          </a:ln>
        </p:spPr>
        <p:txBody>
          <a:bodyPr wrap="square">
            <a:spAutoFit/>
          </a:bodyPr>
          <a:lstStyle/>
          <a:p>
            <a:pPr indent="0"/>
            <a:r>
              <a:rPr lang="zh-CN" b="0">
                <a:latin typeface="黑体" panose="02010609060101010101" charset="-122"/>
                <a:ea typeface="黑体" panose="02010609060101010101" charset="-122"/>
                <a:cs typeface="黑体" panose="02010609060101010101" charset="-122"/>
              </a:rPr>
              <a:t>针对事件网友吐槽（注：故宫口红网上定价</a:t>
            </a:r>
            <a:r>
              <a:rPr lang="en-US" b="0">
                <a:latin typeface="黑体" panose="02010609060101010101" charset="-122"/>
                <a:ea typeface="黑体" panose="02010609060101010101" charset="-122"/>
                <a:cs typeface="黑体" panose="02010609060101010101" charset="-122"/>
              </a:rPr>
              <a:t>199RMB</a:t>
            </a:r>
            <a:r>
              <a:rPr lang="zh-CN" b="0">
                <a:latin typeface="黑体" panose="02010609060101010101" charset="-122"/>
                <a:ea typeface="黑体" panose="02010609060101010101" charset="-122"/>
                <a:cs typeface="黑体" panose="02010609060101010101" charset="-122"/>
              </a:rPr>
              <a:t>） </a:t>
            </a:r>
            <a:endParaRPr lang="zh-CN" altLang="en-US"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故宫口红陷入抄袭之争</a:t>
            </a:r>
            <a:endParaRPr lang="zh-CN" altLang="en-US" sz="2000" b="1">
              <a:latin typeface="黑体" panose="02010609060101010101" charset="-122"/>
              <a:ea typeface="黑体" panose="02010609060101010101" charset="-122"/>
            </a:endParaRPr>
          </a:p>
        </p:txBody>
      </p:sp>
      <p:sp>
        <p:nvSpPr>
          <p:cNvPr id="2" name="椭圆 1"/>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973455" y="1706880"/>
            <a:ext cx="4901565" cy="2306320"/>
          </a:xfrm>
          <a:prstGeom prst="rect">
            <a:avLst/>
          </a:prstGeom>
          <a:noFill/>
          <a:ln w="9525">
            <a:noFill/>
          </a:ln>
        </p:spPr>
        <p:txBody>
          <a:bodyPr wrap="square">
            <a:spAutoFit/>
          </a:bodyPr>
          <a:lstStyle/>
          <a:p>
            <a:pPr indent="0">
              <a:lnSpc>
                <a:spcPct val="120000"/>
              </a:lnSpc>
            </a:pPr>
            <a:r>
              <a:rPr sz="2400" b="0">
                <a:latin typeface="黑体" panose="02010609060101010101" charset="-122"/>
                <a:ea typeface="黑体" panose="02010609060101010101" charset="-122"/>
                <a:cs typeface="黑体" panose="02010609060101010101" charset="-122"/>
              </a:rPr>
              <a:t>事件后序：</a:t>
            </a:r>
          </a:p>
          <a:p>
            <a:pPr indent="0">
              <a:lnSpc>
                <a:spcPct val="120000"/>
              </a:lnSpc>
            </a:pPr>
            <a:r>
              <a:rPr sz="2400" b="0">
                <a:latin typeface="黑体" panose="02010609060101010101" charset="-122"/>
                <a:ea typeface="黑体" panose="02010609060101010101" charset="-122"/>
                <a:cs typeface="黑体" panose="02010609060101010101" charset="-122"/>
              </a:rPr>
              <a:t>    12月12日，@故宫淘宝彩妆如约上新，但2019年1月5日，@故宫淘宝宣布，故宫淘宝系列彩妆全线停产。</a:t>
            </a:r>
            <a:endParaRPr lang="zh-CN" altLang="en-US" sz="2400" b="0">
              <a:latin typeface="黑体" panose="02010609060101010101" charset="-122"/>
              <a:ea typeface="黑体" panose="02010609060101010101" charset="-122"/>
              <a:cs typeface="黑体" panose="02010609060101010101" charset="-122"/>
            </a:endParaRPr>
          </a:p>
        </p:txBody>
      </p:sp>
      <p:pic>
        <p:nvPicPr>
          <p:cNvPr id="5" name="图片 4" descr="1546750761550400.jpeg"/>
          <p:cNvPicPr>
            <a:picLocks noChangeAspect="1"/>
          </p:cNvPicPr>
          <p:nvPr/>
        </p:nvPicPr>
        <p:blipFill>
          <a:blip r:embed="rId4"/>
          <a:stretch>
            <a:fillRect/>
          </a:stretch>
        </p:blipFill>
        <p:spPr>
          <a:xfrm>
            <a:off x="6492240" y="228600"/>
            <a:ext cx="4471035" cy="643382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633"/>
            <a:ext cx="12192000" cy="6858001"/>
          </a:xfrm>
          <a:prstGeom prst="rect">
            <a:avLst/>
          </a:prstGeom>
        </p:spPr>
      </p:pic>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703" b="89828" l="0" r="100000">
                        <a14:backgroundMark x1="89375" y1="31925" x2="89375" y2="31925"/>
                        <a14:backgroundMark x1="60313" y1="50391" x2="60313" y2="50391"/>
                        <a14:backgroundMark x1="61042" y1="50235" x2="61042" y2="50235"/>
                        <a14:backgroundMark x1="60729" y1="51174" x2="63854" y2="54304"/>
                        <a14:backgroundMark x1="59479" y1="52113" x2="63333" y2="53834"/>
                        <a14:backgroundMark x1="60208" y1="54617" x2="63958" y2="55086"/>
                        <a14:backgroundMark x1="72292" y1="50391" x2="80833" y2="51174"/>
                        <a14:backgroundMark x1="64271" y1="41315" x2="64271" y2="41315"/>
                        <a14:backgroundMark x1="65104" y1="41941" x2="65104" y2="41941"/>
                        <a14:backgroundMark x1="62917" y1="49922" x2="62917" y2="49922"/>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13005" r="30853" b="43655"/>
          <a:stretch>
            <a:fillRect/>
          </a:stretch>
        </p:blipFill>
        <p:spPr>
          <a:xfrm>
            <a:off x="-287" y="1523299"/>
            <a:ext cx="7639665" cy="5334496"/>
          </a:xfrm>
          <a:prstGeom prst="rect">
            <a:avLst/>
          </a:prstGeom>
        </p:spPr>
      </p:pic>
      <p:pic>
        <p:nvPicPr>
          <p:cNvPr id="12" name="图片 10"/>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8794443" y="3129754"/>
            <a:ext cx="13906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7"/>
          <p:cNvSpPr>
            <a:spLocks noChangeArrowheads="1"/>
          </p:cNvSpPr>
          <p:nvPr/>
        </p:nvSpPr>
        <p:spPr bwMode="auto">
          <a:xfrm>
            <a:off x="7363153" y="1567749"/>
            <a:ext cx="3688080"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201</a:t>
            </a:r>
            <a:r>
              <a:rPr lang="en-US" altLang="zh-CN"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9</a:t>
            </a:r>
          </a:p>
        </p:txBody>
      </p:sp>
      <p:sp>
        <p:nvSpPr>
          <p:cNvPr id="16" name="矩形 15"/>
          <p:cNvSpPr/>
          <p:nvPr/>
        </p:nvSpPr>
        <p:spPr>
          <a:xfrm>
            <a:off x="7639399" y="4249476"/>
            <a:ext cx="3620725" cy="1153160"/>
          </a:xfrm>
          <a:prstGeom prst="rect">
            <a:avLst/>
          </a:prstGeom>
        </p:spPr>
        <p:txBody>
          <a:bodyPr wrap="square">
            <a:spAutoFit/>
          </a:bodyPr>
          <a:lstStyle/>
          <a:p>
            <a:pPr algn="ctr">
              <a:lnSpc>
                <a:spcPct val="150000"/>
              </a:lnSpc>
            </a:pPr>
            <a:r>
              <a:rPr lang="zh-CN" altLang="en-US" sz="2800" spc="600" dirty="0">
                <a:latin typeface="方正隶变_GBK" panose="03000509000000000000" pitchFamily="65" charset="-122"/>
                <a:ea typeface="方正隶变_GBK" panose="03000509000000000000" pitchFamily="65" charset="-122"/>
                <a:sym typeface="+mn-ea"/>
              </a:rPr>
              <a:t>紫禁城上元之夜</a:t>
            </a:r>
            <a:endParaRPr lang="zh-CN" altLang="en-US" spc="600" dirty="0">
              <a:latin typeface="方正隶变_GBK" panose="03000509000000000000" pitchFamily="65" charset="-122"/>
              <a:ea typeface="方正隶变_GBK" panose="03000509000000000000" pitchFamily="65" charset="-122"/>
            </a:endParaRPr>
          </a:p>
          <a:p>
            <a:pPr algn="ctr">
              <a:lnSpc>
                <a:spcPct val="150000"/>
              </a:lnSpc>
            </a:pPr>
            <a:endParaRPr lang="en-US" altLang="zh-CN" b="1" spc="300" noProof="1">
              <a:latin typeface="黑体" panose="02010609060101010101" charset="-122"/>
              <a:ea typeface="黑体" panose="02010609060101010101" charset="-122"/>
              <a:cs typeface="黑体" panose="02010609060101010101" charset="-122"/>
            </a:endParaRPr>
          </a:p>
        </p:txBody>
      </p:sp>
      <p:sp>
        <p:nvSpPr>
          <p:cNvPr id="17" name="文本框 16"/>
          <p:cNvSpPr txBox="1"/>
          <p:nvPr/>
        </p:nvSpPr>
        <p:spPr>
          <a:xfrm>
            <a:off x="7291865" y="3899583"/>
            <a:ext cx="4315795" cy="521970"/>
          </a:xfrm>
          <a:prstGeom prst="rect">
            <a:avLst/>
          </a:prstGeom>
          <a:noFill/>
        </p:spPr>
        <p:txBody>
          <a:bodyPr wrap="square" rtlCol="0">
            <a:spAutoFit/>
          </a:bodyPr>
          <a:lstStyle/>
          <a:p>
            <a:pPr algn="ctr"/>
            <a:r>
              <a:rPr lang="zh-CN" altLang="en-US" sz="2800" spc="600" dirty="0">
                <a:latin typeface="方正隶变_GBK" panose="03000509000000000000" pitchFamily="65" charset="-122"/>
                <a:ea typeface="方正隶变_GBK" panose="03000509000000000000" pitchFamily="65" charset="-122"/>
              </a:rPr>
              <a:t>故宫元宵灯会</a:t>
            </a:r>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17780" y="-2"/>
            <a:ext cx="12192000" cy="6858001"/>
          </a:xfrm>
          <a:prstGeom prst="rect">
            <a:avLst/>
          </a:prstGeom>
        </p:spPr>
      </p:pic>
      <p:sp>
        <p:nvSpPr>
          <p:cNvPr id="11" name="矩形 10"/>
          <p:cNvSpPr/>
          <p:nvPr/>
        </p:nvSpPr>
        <p:spPr>
          <a:xfrm>
            <a:off x="2462227" y="4031190"/>
            <a:ext cx="2126624" cy="70717"/>
          </a:xfrm>
          <a:prstGeom prst="rect">
            <a:avLst/>
          </a:prstGeom>
          <a:solidFill>
            <a:srgbClr val="987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65">
              <a:solidFill>
                <a:schemeClr val="tx1">
                  <a:lumMod val="75000"/>
                  <a:lumOff val="25000"/>
                </a:schemeClr>
              </a:solidFill>
            </a:endParaRPr>
          </a:p>
        </p:txBody>
      </p:sp>
      <p:sp>
        <p:nvSpPr>
          <p:cNvPr id="27" name="矩形 26"/>
          <p:cNvSpPr/>
          <p:nvPr/>
        </p:nvSpPr>
        <p:spPr>
          <a:xfrm>
            <a:off x="7835847" y="4032662"/>
            <a:ext cx="2126625" cy="70717"/>
          </a:xfrm>
          <a:prstGeom prst="rect">
            <a:avLst/>
          </a:prstGeom>
          <a:solidFill>
            <a:srgbClr val="987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65">
              <a:solidFill>
                <a:schemeClr val="tx1">
                  <a:lumMod val="75000"/>
                  <a:lumOff val="25000"/>
                </a:schemeClr>
              </a:solidFill>
            </a:endParaRPr>
          </a:p>
        </p:txBody>
      </p:sp>
      <p:sp>
        <p:nvSpPr>
          <p:cNvPr id="100" name="文本框 99"/>
          <p:cNvSpPr txBox="1"/>
          <p:nvPr/>
        </p:nvSpPr>
        <p:spPr>
          <a:xfrm>
            <a:off x="975360" y="809625"/>
            <a:ext cx="10534650" cy="1568450"/>
          </a:xfrm>
          <a:prstGeom prst="rect">
            <a:avLst/>
          </a:prstGeom>
          <a:noFill/>
          <a:ln w="9525">
            <a:noFill/>
          </a:ln>
        </p:spPr>
        <p:txBody>
          <a:bodyPr wrap="square">
            <a:spAutoFit/>
          </a:bodyPr>
          <a:lstStyle/>
          <a:p>
            <a:pPr indent="0">
              <a:lnSpc>
                <a:spcPct val="120000"/>
              </a:lnSpc>
            </a:pPr>
            <a:r>
              <a:rPr lang="zh-CN" sz="2000" b="1">
                <a:solidFill>
                  <a:srgbClr val="333333"/>
                </a:solidFill>
                <a:latin typeface="黑体" panose="02010609060101010101" charset="-122"/>
                <a:ea typeface="黑体" panose="02010609060101010101" charset="-122"/>
                <a:cs typeface="黑体" panose="02010609060101010101" charset="-122"/>
              </a:rPr>
              <a:t>事件概述</a:t>
            </a:r>
            <a:r>
              <a:rPr lang="zh-CN" sz="2000" b="0">
                <a:solidFill>
                  <a:srgbClr val="333333"/>
                </a:solidFill>
                <a:latin typeface="黑体" panose="02010609060101010101" charset="-122"/>
                <a:ea typeface="黑体" panose="02010609060101010101" charset="-122"/>
                <a:cs typeface="黑体" panose="02010609060101010101" charset="-122"/>
              </a:rPr>
              <a:t>：</a:t>
            </a:r>
          </a:p>
          <a:p>
            <a:pPr indent="0">
              <a:lnSpc>
                <a:spcPct val="120000"/>
              </a:lnSpc>
            </a:pPr>
            <a:r>
              <a:rPr lang="zh-CN" sz="2000" b="0">
                <a:solidFill>
                  <a:srgbClr val="333333"/>
                </a:solidFill>
                <a:latin typeface="黑体" panose="02010609060101010101" charset="-122"/>
                <a:ea typeface="黑体" panose="02010609060101010101" charset="-122"/>
                <a:cs typeface="黑体" panose="02010609060101010101" charset="-122"/>
              </a:rPr>
              <a:t>    </a:t>
            </a:r>
            <a:r>
              <a:rPr lang="zh-CN" sz="2000" b="0">
                <a:solidFill>
                  <a:srgbClr val="000000"/>
                </a:solidFill>
                <a:latin typeface="黑体" panose="02010609060101010101" charset="-122"/>
                <a:ea typeface="黑体" panose="02010609060101010101" charset="-122"/>
                <a:cs typeface="黑体" panose="02010609060101010101" charset="-122"/>
              </a:rPr>
              <a:t>中</a:t>
            </a:r>
            <a:r>
              <a:rPr lang="en-US" sz="2000" b="0">
                <a:solidFill>
                  <a:srgbClr val="333333"/>
                </a:solidFill>
                <a:latin typeface="黑体" panose="02010609060101010101" charset="-122"/>
                <a:ea typeface="黑体" panose="02010609060101010101" charset="-122"/>
                <a:cs typeface="黑体" panose="02010609060101010101" charset="-122"/>
              </a:rPr>
              <a:t>共</a:t>
            </a:r>
            <a:r>
              <a:rPr lang="zh-CN" altLang="en-US" sz="2000" b="0">
                <a:solidFill>
                  <a:srgbClr val="333333"/>
                </a:solidFill>
                <a:latin typeface="黑体" panose="02010609060101010101" charset="-122"/>
                <a:ea typeface="黑体" panose="02010609060101010101" charset="-122"/>
                <a:cs typeface="黑体" panose="02010609060101010101" charset="-122"/>
              </a:rPr>
              <a:t>北京市委宣传部</a:t>
            </a:r>
            <a:r>
              <a:rPr lang="en-US" sz="2000" b="0">
                <a:solidFill>
                  <a:srgbClr val="333333"/>
                </a:solidFill>
                <a:latin typeface="黑体" panose="02010609060101010101" charset="-122"/>
                <a:ea typeface="黑体" panose="02010609060101010101" charset="-122"/>
                <a:cs typeface="黑体" panose="02010609060101010101" charset="-122"/>
              </a:rPr>
              <a:t>和</a:t>
            </a:r>
            <a:r>
              <a:rPr lang="zh-CN" altLang="en-US" sz="2000" b="0">
                <a:solidFill>
                  <a:srgbClr val="333333"/>
                </a:solidFill>
                <a:latin typeface="黑体" panose="02010609060101010101" charset="-122"/>
                <a:ea typeface="黑体" panose="02010609060101010101" charset="-122"/>
                <a:cs typeface="黑体" panose="02010609060101010101" charset="-122"/>
              </a:rPr>
              <a:t>故宫博物院</a:t>
            </a:r>
            <a:r>
              <a:rPr lang="en-US" sz="2000" b="0">
                <a:solidFill>
                  <a:srgbClr val="333333"/>
                </a:solidFill>
                <a:latin typeface="黑体" panose="02010609060101010101" charset="-122"/>
                <a:ea typeface="黑体" panose="02010609060101010101" charset="-122"/>
                <a:cs typeface="黑体" panose="02010609060101010101" charset="-122"/>
              </a:rPr>
              <a:t>共同在2019年</a:t>
            </a:r>
            <a:r>
              <a:rPr lang="zh-CN" altLang="en-US" sz="2000" b="0">
                <a:solidFill>
                  <a:srgbClr val="333333"/>
                </a:solidFill>
                <a:latin typeface="黑体" panose="02010609060101010101" charset="-122"/>
                <a:ea typeface="黑体" panose="02010609060101010101" charset="-122"/>
                <a:cs typeface="黑体" panose="02010609060101010101" charset="-122"/>
              </a:rPr>
              <a:t>元宵节</a:t>
            </a:r>
            <a:r>
              <a:rPr lang="en-US" sz="2000" b="0">
                <a:solidFill>
                  <a:srgbClr val="333333"/>
                </a:solidFill>
                <a:latin typeface="黑体" panose="02010609060101010101" charset="-122"/>
                <a:ea typeface="黑体" panose="02010609060101010101" charset="-122"/>
                <a:cs typeface="黑体" panose="02010609060101010101" charset="-122"/>
              </a:rPr>
              <a:t>期</a:t>
            </a:r>
            <a:r>
              <a:rPr lang="zh-CN" sz="2000" b="0">
                <a:solidFill>
                  <a:srgbClr val="000000"/>
                </a:solidFill>
                <a:latin typeface="黑体" panose="02010609060101010101" charset="-122"/>
                <a:ea typeface="黑体" panose="02010609060101010101" charset="-122"/>
                <a:cs typeface="黑体" panose="02010609060101010101" charset="-122"/>
              </a:rPr>
              <a:t>间即</a:t>
            </a:r>
            <a:r>
              <a:rPr lang="en-US" sz="2000" b="0">
                <a:solidFill>
                  <a:srgbClr val="333333"/>
                </a:solidFill>
                <a:latin typeface="黑体" panose="02010609060101010101" charset="-122"/>
                <a:ea typeface="黑体" panose="02010609060101010101" charset="-122"/>
                <a:cs typeface="黑体" panose="02010609060101010101" charset="-122"/>
              </a:rPr>
              <a:t>2</a:t>
            </a:r>
            <a:r>
              <a:rPr lang="zh-CN" sz="2000" b="0">
                <a:solidFill>
                  <a:srgbClr val="333333"/>
                </a:solidFill>
                <a:latin typeface="黑体" panose="02010609060101010101" charset="-122"/>
                <a:ea typeface="黑体" panose="02010609060101010101" charset="-122"/>
                <a:cs typeface="黑体" panose="02010609060101010101" charset="-122"/>
              </a:rPr>
              <a:t>月</a:t>
            </a:r>
            <a:r>
              <a:rPr lang="en-US" sz="2000" b="0">
                <a:solidFill>
                  <a:srgbClr val="333333"/>
                </a:solidFill>
                <a:latin typeface="黑体" panose="02010609060101010101" charset="-122"/>
                <a:ea typeface="黑体" panose="02010609060101010101" charset="-122"/>
                <a:cs typeface="黑体" panose="02010609060101010101" charset="-122"/>
              </a:rPr>
              <a:t>19</a:t>
            </a:r>
            <a:r>
              <a:rPr lang="zh-CN" sz="2000" b="0">
                <a:solidFill>
                  <a:srgbClr val="333333"/>
                </a:solidFill>
                <a:latin typeface="黑体" panose="02010609060101010101" charset="-122"/>
                <a:ea typeface="黑体" panose="02010609060101010101" charset="-122"/>
                <a:cs typeface="黑体" panose="02010609060101010101" charset="-122"/>
              </a:rPr>
              <a:t>日（正月十五）、</a:t>
            </a:r>
            <a:r>
              <a:rPr lang="en-US" sz="2000" b="0">
                <a:solidFill>
                  <a:srgbClr val="333333"/>
                </a:solidFill>
                <a:latin typeface="黑体" panose="02010609060101010101" charset="-122"/>
                <a:ea typeface="黑体" panose="02010609060101010101" charset="-122"/>
                <a:cs typeface="黑体" panose="02010609060101010101" charset="-122"/>
              </a:rPr>
              <a:t>2</a:t>
            </a:r>
            <a:r>
              <a:rPr lang="zh-CN" sz="2000" b="0">
                <a:solidFill>
                  <a:srgbClr val="333333"/>
                </a:solidFill>
                <a:latin typeface="黑体" panose="02010609060101010101" charset="-122"/>
                <a:ea typeface="黑体" panose="02010609060101010101" charset="-122"/>
                <a:cs typeface="黑体" panose="02010609060101010101" charset="-122"/>
              </a:rPr>
              <a:t>月</a:t>
            </a:r>
            <a:r>
              <a:rPr lang="en-US" sz="2000" b="0">
                <a:solidFill>
                  <a:srgbClr val="333333"/>
                </a:solidFill>
                <a:latin typeface="黑体" panose="02010609060101010101" charset="-122"/>
                <a:ea typeface="黑体" panose="02010609060101010101" charset="-122"/>
                <a:cs typeface="黑体" panose="02010609060101010101" charset="-122"/>
              </a:rPr>
              <a:t>20</a:t>
            </a:r>
            <a:r>
              <a:rPr lang="zh-CN" sz="2000" b="0">
                <a:solidFill>
                  <a:srgbClr val="333333"/>
                </a:solidFill>
                <a:latin typeface="黑体" panose="02010609060101010101" charset="-122"/>
                <a:ea typeface="黑体" panose="02010609060101010101" charset="-122"/>
                <a:cs typeface="黑体" panose="02010609060101010101" charset="-122"/>
              </a:rPr>
              <a:t>日（正月十六）举办</a:t>
            </a:r>
            <a:r>
              <a:rPr lang="en-US"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333333"/>
                </a:solidFill>
                <a:latin typeface="黑体" panose="02010609060101010101" charset="-122"/>
                <a:ea typeface="黑体" panose="02010609060101010101" charset="-122"/>
                <a:cs typeface="黑体" panose="02010609060101010101" charset="-122"/>
              </a:rPr>
              <a:t>紫禁城上</a:t>
            </a:r>
            <a:r>
              <a:rPr lang="en-US" sz="2000" b="0" u="sng">
                <a:latin typeface="黑体" panose="02010609060101010101" charset="-122"/>
                <a:ea typeface="黑体" panose="02010609060101010101" charset="-122"/>
                <a:cs typeface="黑体" panose="02010609060101010101" charset="-122"/>
              </a:rPr>
              <a:t>元</a:t>
            </a:r>
            <a:r>
              <a:rPr lang="zh-CN" sz="2000" b="0">
                <a:solidFill>
                  <a:srgbClr val="333333"/>
                </a:solidFill>
                <a:latin typeface="黑体" panose="02010609060101010101" charset="-122"/>
                <a:ea typeface="黑体" panose="02010609060101010101" charset="-122"/>
                <a:cs typeface="黑体" panose="02010609060101010101" charset="-122"/>
              </a:rPr>
              <a:t>之夜</a:t>
            </a:r>
            <a:r>
              <a:rPr lang="en-US"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333333"/>
                </a:solidFill>
                <a:latin typeface="黑体" panose="02010609060101010101" charset="-122"/>
                <a:ea typeface="黑体" panose="02010609060101010101" charset="-122"/>
                <a:cs typeface="黑体" panose="02010609060101010101" charset="-122"/>
              </a:rPr>
              <a:t>文化活动</a:t>
            </a:r>
            <a:r>
              <a:rPr lang="zh-CN" sz="2000" b="0">
                <a:solidFill>
                  <a:srgbClr val="000000"/>
                </a:solidFill>
                <a:latin typeface="黑体" panose="02010609060101010101" charset="-122"/>
                <a:ea typeface="黑体" panose="02010609060101010101" charset="-122"/>
                <a:cs typeface="黑体" panose="02010609060101010101" charset="-122"/>
              </a:rPr>
              <a:t>。</a:t>
            </a:r>
            <a:r>
              <a:rPr lang="zh-CN" sz="2000" b="0">
                <a:solidFill>
                  <a:srgbClr val="333333"/>
                </a:solidFill>
                <a:latin typeface="黑体" panose="02010609060101010101" charset="-122"/>
                <a:ea typeface="黑体" panose="02010609060101010101" charset="-122"/>
                <a:cs typeface="黑体" panose="02010609060101010101" charset="-122"/>
              </a:rPr>
              <a:t>活动邀请</a:t>
            </a:r>
            <a:r>
              <a:rPr lang="zh-CN" sz="2000" b="0">
                <a:solidFill>
                  <a:srgbClr val="FF0000"/>
                </a:solidFill>
                <a:latin typeface="黑体" panose="02010609060101010101" charset="-122"/>
                <a:ea typeface="黑体" panose="02010609060101010101" charset="-122"/>
                <a:cs typeface="黑体" panose="02010609060101010101" charset="-122"/>
              </a:rPr>
              <a:t>劳动模范、北京榜样、快递小哥</a:t>
            </a:r>
            <a:r>
              <a:rPr lang="zh-CN" sz="2000" b="0">
                <a:solidFill>
                  <a:srgbClr val="333333"/>
                </a:solidFill>
                <a:latin typeface="黑体" panose="02010609060101010101" charset="-122"/>
                <a:ea typeface="黑体" panose="02010609060101010101" charset="-122"/>
                <a:cs typeface="黑体" panose="02010609060101010101" charset="-122"/>
              </a:rPr>
              <a:t>等各界代表参加，同时对部分普通游客免费预约开放。</a:t>
            </a:r>
            <a:endParaRPr lang="zh-CN" altLang="en-US" sz="2000" b="0">
              <a:solidFill>
                <a:srgbClr val="FF0000"/>
              </a:solidFill>
              <a:latin typeface="黑体" panose="02010609060101010101" charset="-122"/>
              <a:ea typeface="黑体" panose="02010609060101010101" charset="-122"/>
              <a:cs typeface="黑体" panose="02010609060101010101" charset="-122"/>
            </a:endParaRPr>
          </a:p>
        </p:txBody>
      </p:sp>
      <p:pic>
        <p:nvPicPr>
          <p:cNvPr id="2" name="图片 16"/>
          <p:cNvPicPr>
            <a:picLocks noChangeAspect="1"/>
          </p:cNvPicPr>
          <p:nvPr/>
        </p:nvPicPr>
        <p:blipFill>
          <a:blip r:embed="rId4"/>
          <a:stretch>
            <a:fillRect/>
          </a:stretch>
        </p:blipFill>
        <p:spPr>
          <a:xfrm>
            <a:off x="770890" y="2560320"/>
            <a:ext cx="5509895" cy="3357245"/>
          </a:xfrm>
          <a:prstGeom prst="rect">
            <a:avLst/>
          </a:prstGeom>
          <a:noFill/>
          <a:ln w="9525">
            <a:noFill/>
          </a:ln>
        </p:spPr>
      </p:pic>
      <p:pic>
        <p:nvPicPr>
          <p:cNvPr id="10" name="图片 24" descr="故宫"/>
          <p:cNvPicPr>
            <a:picLocks noChangeAspect="1"/>
          </p:cNvPicPr>
          <p:nvPr/>
        </p:nvPicPr>
        <p:blipFill>
          <a:blip r:embed="rId5"/>
          <a:stretch>
            <a:fillRect/>
          </a:stretch>
        </p:blipFill>
        <p:spPr>
          <a:xfrm>
            <a:off x="6560185" y="2562225"/>
            <a:ext cx="5369560" cy="3355340"/>
          </a:xfrm>
          <a:prstGeom prst="rect">
            <a:avLst/>
          </a:prstGeom>
        </p:spPr>
      </p:pic>
      <p:sp>
        <p:nvSpPr>
          <p:cNvPr id="12" name="文本框 11"/>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故宫元宵灯会</a:t>
            </a:r>
          </a:p>
        </p:txBody>
      </p:sp>
      <p:sp>
        <p:nvSpPr>
          <p:cNvPr id="18" name="椭圆 17"/>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hlinkClick r:id="rId6"/>
          </p:cNvPr>
          <p:cNvSpPr/>
          <p:nvPr/>
        </p:nvSpPr>
        <p:spPr>
          <a:xfrm>
            <a:off x="11365865" y="6266180"/>
            <a:ext cx="471805" cy="44259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2" name="图片 1" descr="1000"/>
          <p:cNvPicPr>
            <a:picLocks noChangeAspect="1"/>
          </p:cNvPicPr>
          <p:nvPr/>
        </p:nvPicPr>
        <p:blipFill>
          <a:blip r:embed="rId4"/>
          <a:stretch>
            <a:fillRect/>
          </a:stretch>
        </p:blipFill>
        <p:spPr>
          <a:xfrm>
            <a:off x="265430" y="1458595"/>
            <a:ext cx="5943600" cy="3281045"/>
          </a:xfrm>
          <a:prstGeom prst="rect">
            <a:avLst/>
          </a:prstGeom>
        </p:spPr>
      </p:pic>
      <p:sp>
        <p:nvSpPr>
          <p:cNvPr id="3" name="文本框 2"/>
          <p:cNvSpPr txBox="1"/>
          <p:nvPr/>
        </p:nvSpPr>
        <p:spPr>
          <a:xfrm>
            <a:off x="0" y="5395595"/>
            <a:ext cx="5986780" cy="460375"/>
          </a:xfrm>
          <a:prstGeom prst="rect">
            <a:avLst/>
          </a:prstGeom>
          <a:noFill/>
        </p:spPr>
        <p:txBody>
          <a:bodyPr wrap="square" rtlCol="0">
            <a:spAutoFit/>
          </a:bodyPr>
          <a:lstStyle/>
          <a:p>
            <a:r>
              <a:rPr lang="zh-CN" altLang="en-US" sz="2400">
                <a:latin typeface="黑体" panose="02010609060101010101" charset="-122"/>
                <a:ea typeface="黑体" panose="02010609060101010101" charset="-122"/>
                <a:cs typeface="黑体" panose="02010609060101010101" charset="-122"/>
              </a:rPr>
              <a:t>“历史是个任人打扮的小姑娘，故宫也是。”</a:t>
            </a:r>
          </a:p>
        </p:txBody>
      </p:sp>
      <p:sp>
        <p:nvSpPr>
          <p:cNvPr id="5" name="文本框 4"/>
          <p:cNvSpPr txBox="1"/>
          <p:nvPr/>
        </p:nvSpPr>
        <p:spPr>
          <a:xfrm>
            <a:off x="652145" y="341630"/>
            <a:ext cx="3219450" cy="768350"/>
          </a:xfrm>
          <a:prstGeom prst="rect">
            <a:avLst/>
          </a:prstGeom>
          <a:noFill/>
        </p:spPr>
        <p:txBody>
          <a:bodyPr wrap="square" rtlCol="0">
            <a:spAutoFit/>
          </a:bodyPr>
          <a:lstStyle/>
          <a:p>
            <a:r>
              <a:rPr lang="zh-CN" altLang="en-US" sz="4400">
                <a:solidFill>
                  <a:srgbClr val="987362"/>
                </a:solidFill>
                <a:latin typeface="黑体" panose="02010609060101010101" charset="-122"/>
                <a:ea typeface="黑体" panose="02010609060101010101" charset="-122"/>
              </a:rPr>
              <a:t>单霁翔</a:t>
            </a:r>
          </a:p>
        </p:txBody>
      </p:sp>
      <p:sp>
        <p:nvSpPr>
          <p:cNvPr id="6" name="文本框 5"/>
          <p:cNvSpPr txBox="1"/>
          <p:nvPr/>
        </p:nvSpPr>
        <p:spPr>
          <a:xfrm>
            <a:off x="6640195" y="1263015"/>
            <a:ext cx="5302250" cy="4092575"/>
          </a:xfrm>
          <a:prstGeom prst="rect">
            <a:avLst/>
          </a:prstGeom>
          <a:noFill/>
        </p:spPr>
        <p:txBody>
          <a:bodyPr wrap="square" rtlCol="0">
            <a:spAutoFit/>
          </a:bodyPr>
          <a:lstStyle/>
          <a:p>
            <a:r>
              <a:rPr lang="zh-CN" altLang="en-US" sz="2000">
                <a:latin typeface="黑体" panose="02010609060101010101" charset="-122"/>
                <a:ea typeface="黑体" panose="02010609060101010101" charset="-122"/>
                <a:cs typeface="黑体" panose="02010609060101010101" charset="-122"/>
              </a:rPr>
              <a:t>一、履历：</a:t>
            </a:r>
          </a:p>
          <a:p>
            <a:pPr>
              <a:lnSpc>
                <a:spcPct val="120000"/>
              </a:lnSpc>
            </a:pPr>
            <a:r>
              <a:rPr lang="zh-CN" altLang="en-US" sz="2000">
                <a:latin typeface="黑体" panose="02010609060101010101" charset="-122"/>
                <a:ea typeface="黑体" panose="02010609060101010101" charset="-122"/>
                <a:cs typeface="黑体" panose="02010609060101010101" charset="-122"/>
              </a:rPr>
              <a:t>1.担任过文物局局长，熟悉文物行业的专业规则；</a:t>
            </a:r>
          </a:p>
          <a:p>
            <a:pPr>
              <a:lnSpc>
                <a:spcPct val="120000"/>
              </a:lnSpc>
            </a:pPr>
            <a:r>
              <a:rPr lang="zh-CN" altLang="en-US" sz="2000">
                <a:latin typeface="黑体" panose="02010609060101010101" charset="-122"/>
                <a:ea typeface="黑体" panose="02010609060101010101" charset="-122"/>
                <a:cs typeface="黑体" panose="02010609060101010101" charset="-122"/>
              </a:rPr>
              <a:t>2.担任过北京规划委员会主任，熟悉城市功能空间，能从高一个层次——城市整体——的角度认知博物馆的作用；</a:t>
            </a:r>
          </a:p>
          <a:p>
            <a:pPr>
              <a:lnSpc>
                <a:spcPct val="120000"/>
              </a:lnSpc>
            </a:pPr>
            <a:r>
              <a:rPr lang="zh-CN" altLang="en-US" sz="2000">
                <a:latin typeface="黑体" panose="02010609060101010101" charset="-122"/>
                <a:ea typeface="黑体" panose="02010609060101010101" charset="-122"/>
                <a:cs typeface="黑体" panose="02010609060101010101" charset="-122"/>
              </a:rPr>
              <a:t>3.担任过房山区区委书记，具备主干线官员的典型能力，政府管理、政治规则了解；</a:t>
            </a:r>
          </a:p>
          <a:p>
            <a:pPr>
              <a:lnSpc>
                <a:spcPct val="120000"/>
              </a:lnSpc>
            </a:pPr>
            <a:r>
              <a:rPr lang="zh-CN" altLang="en-US" sz="2000">
                <a:latin typeface="黑体" panose="02010609060101010101" charset="-122"/>
                <a:ea typeface="黑体" panose="02010609060101010101" charset="-122"/>
                <a:cs typeface="黑体" panose="02010609060101010101" charset="-122"/>
              </a:rPr>
              <a:t>4.担任过国家文物局局长，能熟悉文物事业的整体脉络；</a:t>
            </a:r>
          </a:p>
          <a:p>
            <a:pPr>
              <a:lnSpc>
                <a:spcPct val="120000"/>
              </a:lnSpc>
            </a:pPr>
            <a:r>
              <a:rPr lang="zh-CN" altLang="en-US" sz="2000">
                <a:latin typeface="黑体" panose="02010609060101010101" charset="-122"/>
                <a:ea typeface="黑体" panose="02010609060101010101" charset="-122"/>
                <a:cs typeface="黑体" panose="02010609060101010101" charset="-122"/>
              </a:rPr>
              <a:t>5.写过一系列专著，具有一定的学术水平；</a:t>
            </a: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2" name="文本框 11"/>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故宫元宵灯会</a:t>
            </a:r>
          </a:p>
        </p:txBody>
      </p:sp>
      <p:sp>
        <p:nvSpPr>
          <p:cNvPr id="18" name="椭圆 17"/>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1" descr="C:\Users\qiuy\AppData\Local\Temp\WeChat Files\5b8e4f541f5b4d6d486908e796c7d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47775" y="859155"/>
            <a:ext cx="4670425" cy="5139055"/>
          </a:xfrm>
          <a:prstGeom prst="rect">
            <a:avLst/>
          </a:prstGeom>
          <a:noFill/>
          <a:ln>
            <a:noFill/>
          </a:ln>
        </p:spPr>
      </p:pic>
      <p:sp>
        <p:nvSpPr>
          <p:cNvPr id="5" name="文本框 4"/>
          <p:cNvSpPr txBox="1"/>
          <p:nvPr/>
        </p:nvSpPr>
        <p:spPr>
          <a:xfrm>
            <a:off x="751205" y="6250940"/>
            <a:ext cx="5080000" cy="368300"/>
          </a:xfrm>
          <a:prstGeom prst="rect">
            <a:avLst/>
          </a:prstGeom>
          <a:noFill/>
          <a:ln w="9525">
            <a:noFill/>
          </a:ln>
        </p:spPr>
        <p:txBody>
          <a:bodyPr>
            <a:spAutoFit/>
          </a:bodyPr>
          <a:lstStyle/>
          <a:p>
            <a:pPr indent="0" algn="ctr"/>
            <a:r>
              <a:rPr lang="en-US" b="0">
                <a:latin typeface="黑体" panose="02010609060101010101" charset="-122"/>
                <a:ea typeface="黑体" panose="02010609060101010101" charset="-122"/>
                <a:cs typeface="黑体" panose="02010609060101010101" charset="-122"/>
              </a:rPr>
              <a:t>(</a:t>
            </a:r>
            <a:r>
              <a:rPr lang="zh-CN" b="0">
                <a:latin typeface="黑体" panose="02010609060101010101" charset="-122"/>
                <a:ea typeface="黑体" panose="02010609060101010101" charset="-122"/>
                <a:cs typeface="黑体" panose="02010609060101010101" charset="-122"/>
              </a:rPr>
              <a:t>当日故宫的百度热度指数高达</a:t>
            </a:r>
            <a:r>
              <a:rPr lang="en-US" b="0">
                <a:latin typeface="黑体" panose="02010609060101010101" charset="-122"/>
                <a:ea typeface="黑体" panose="02010609060101010101" charset="-122"/>
                <a:cs typeface="黑体" panose="02010609060101010101" charset="-122"/>
              </a:rPr>
              <a:t>8</a:t>
            </a:r>
            <a:r>
              <a:rPr lang="zh-CN" b="0">
                <a:latin typeface="黑体" panose="02010609060101010101" charset="-122"/>
                <a:ea typeface="黑体" panose="02010609060101010101" charset="-122"/>
                <a:cs typeface="黑体" panose="02010609060101010101" charset="-122"/>
              </a:rPr>
              <a:t>万</a:t>
            </a:r>
            <a:r>
              <a:rPr lang="en-US" b="0">
                <a:latin typeface="黑体" panose="02010609060101010101" charset="-122"/>
                <a:ea typeface="黑体" panose="02010609060101010101" charset="-122"/>
                <a:cs typeface="黑体" panose="02010609060101010101" charset="-122"/>
              </a:rPr>
              <a:t>)</a:t>
            </a:r>
            <a:endParaRPr lang="en-US" altLang="en-US" b="0">
              <a:latin typeface="黑体" panose="02010609060101010101" charset="-122"/>
              <a:ea typeface="黑体" panose="02010609060101010101" charset="-122"/>
              <a:cs typeface="黑体" panose="02010609060101010101" charset="-122"/>
            </a:endParaRPr>
          </a:p>
        </p:txBody>
      </p:sp>
      <p:pic>
        <p:nvPicPr>
          <p:cNvPr id="6" name="图片 27" descr="10dfa9ec8a1363273f6e37069f8fa0ec08fac700 (2)"/>
          <p:cNvPicPr>
            <a:picLocks noChangeAspect="1"/>
          </p:cNvPicPr>
          <p:nvPr/>
        </p:nvPicPr>
        <p:blipFill>
          <a:blip r:embed="rId5"/>
          <a:stretch>
            <a:fillRect/>
          </a:stretch>
        </p:blipFill>
        <p:spPr>
          <a:xfrm>
            <a:off x="6379845" y="1525905"/>
            <a:ext cx="5266690" cy="3511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2" name="文本框 11"/>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故宫元宵灯会</a:t>
            </a:r>
          </a:p>
        </p:txBody>
      </p:sp>
      <p:sp>
        <p:nvSpPr>
          <p:cNvPr id="18" name="椭圆 17"/>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651510" y="725170"/>
            <a:ext cx="10666730" cy="3189605"/>
          </a:xfrm>
          <a:prstGeom prst="rect">
            <a:avLst/>
          </a:prstGeom>
          <a:noFill/>
          <a:ln w="9525">
            <a:noFill/>
          </a:ln>
        </p:spPr>
        <p:txBody>
          <a:bodyPr wrap="square">
            <a:spAutoFit/>
          </a:bodyPr>
          <a:lstStyle/>
          <a:p>
            <a:pPr indent="0">
              <a:lnSpc>
                <a:spcPct val="140000"/>
              </a:lnSpc>
            </a:pPr>
            <a:r>
              <a:rPr lang="zh-CN" b="1">
                <a:solidFill>
                  <a:srgbClr val="333333"/>
                </a:solidFill>
                <a:latin typeface="黑体" panose="02010609060101010101" charset="-122"/>
                <a:ea typeface="黑体" panose="02010609060101010101" charset="-122"/>
                <a:cs typeface="黑体" panose="02010609060101010101" charset="-122"/>
              </a:rPr>
              <a:t>活动过程</a:t>
            </a:r>
            <a:r>
              <a:rPr lang="zh-CN" b="0">
                <a:solidFill>
                  <a:srgbClr val="333333"/>
                </a:solidFill>
                <a:latin typeface="黑体" panose="02010609060101010101" charset="-122"/>
                <a:ea typeface="黑体" panose="02010609060101010101" charset="-122"/>
                <a:cs typeface="黑体" panose="02010609060101010101" charset="-122"/>
              </a:rPr>
              <a:t>：</a:t>
            </a:r>
            <a:endParaRPr lang="en-US" b="0">
              <a:solidFill>
                <a:srgbClr val="FF0000"/>
              </a:solidFill>
              <a:latin typeface="黑体" panose="02010609060101010101" charset="-122"/>
              <a:ea typeface="黑体" panose="02010609060101010101" charset="-122"/>
              <a:cs typeface="黑体" panose="02010609060101010101" charset="-122"/>
            </a:endParaRPr>
          </a:p>
          <a:p>
            <a:pPr indent="0">
              <a:lnSpc>
                <a:spcPct val="140000"/>
              </a:lnSpc>
            </a:pPr>
            <a:r>
              <a:rPr lang="zh-CN" b="0">
                <a:solidFill>
                  <a:srgbClr val="C00000"/>
                </a:solidFill>
                <a:latin typeface="黑体" panose="02010609060101010101" charset="-122"/>
                <a:ea typeface="黑体" panose="02010609060101010101" charset="-122"/>
                <a:cs typeface="黑体" panose="02010609060101010101" charset="-122"/>
              </a:rPr>
              <a:t>2019年2月</a:t>
            </a:r>
            <a:r>
              <a:rPr lang="zh-CN" b="0">
                <a:solidFill>
                  <a:srgbClr val="333333"/>
                </a:solidFill>
                <a:latin typeface="黑体" panose="02010609060101010101" charset="-122"/>
                <a:ea typeface="黑体" panose="02010609060101010101" charset="-122"/>
                <a:cs typeface="黑体" panose="02010609060101010101" charset="-122"/>
              </a:rPr>
              <a:t>，故宫博物院院长单霁翔在“亚布力中国企业家论坛第十九届年会”发表演讲时表示，“两天后（元宵节），紫禁城将有史以来第一次开夜场”、“每隔5米一个红灯笼，在我们城墙上，300多个红灯笼串起一条红龙，按故宫的规划，整条线路里有7个重要景观：点亮后的太和门广场，午门城楼的“紫禁城里过大年”展，东雁翅楼的中央民族乐团琵琶演奏家赵聪及其团队的演奏，东南角楼的虚拟现实影片《角楼》，东华门城楼的“营造之道——紫禁城建筑艺术展”，以及畅音阁戏曲，东北角楼至神武门路段的投影屋顶的《千里江山图卷》。把5个展馆连在一起，希望能够把紫禁城的一些古建筑打亮，举办上元节之夜。</a:t>
            </a:r>
            <a:endParaRPr lang="zh-CN" altLang="en-US" b="0">
              <a:solidFill>
                <a:srgbClr val="333333"/>
              </a:solidFill>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651510" y="4115435"/>
            <a:ext cx="10759440" cy="645160"/>
          </a:xfrm>
          <a:prstGeom prst="rect">
            <a:avLst/>
          </a:prstGeom>
          <a:noFill/>
          <a:ln w="9525">
            <a:noFill/>
          </a:ln>
        </p:spPr>
        <p:txBody>
          <a:bodyPr wrap="square">
            <a:spAutoFit/>
          </a:bodyPr>
          <a:lstStyle/>
          <a:p>
            <a:pPr indent="0"/>
            <a:r>
              <a:rPr lang="en-US" b="0">
                <a:solidFill>
                  <a:srgbClr val="FF0000"/>
                </a:solidFill>
                <a:latin typeface="Arial" panose="020B0604020202020204" pitchFamily="34" charset="0"/>
                <a:ea typeface="宋体" panose="02010600030101010101" pitchFamily="2" charset="-122"/>
              </a:rPr>
              <a:t>2019</a:t>
            </a:r>
            <a:r>
              <a:rPr lang="zh-CN" b="0">
                <a:solidFill>
                  <a:srgbClr val="FF0000"/>
                </a:solidFill>
                <a:ea typeface="宋体" panose="02010600030101010101" pitchFamily="2" charset="-122"/>
              </a:rPr>
              <a:t>年</a:t>
            </a:r>
            <a:r>
              <a:rPr lang="en-US" b="0">
                <a:solidFill>
                  <a:srgbClr val="FF0000"/>
                </a:solidFill>
                <a:latin typeface="Arial" panose="020B0604020202020204" pitchFamily="34" charset="0"/>
                <a:ea typeface="宋体" panose="02010600030101010101" pitchFamily="2" charset="-122"/>
              </a:rPr>
              <a:t>2</a:t>
            </a:r>
            <a:r>
              <a:rPr lang="zh-CN" b="0">
                <a:solidFill>
                  <a:srgbClr val="FF0000"/>
                </a:solidFill>
                <a:ea typeface="宋体" panose="02010600030101010101" pitchFamily="2" charset="-122"/>
              </a:rPr>
              <a:t>月</a:t>
            </a:r>
            <a:r>
              <a:rPr lang="en-US" b="0">
                <a:solidFill>
                  <a:srgbClr val="FF0000"/>
                </a:solidFill>
                <a:latin typeface="Arial" panose="020B0604020202020204" pitchFamily="34" charset="0"/>
                <a:ea typeface="宋体" panose="02010600030101010101" pitchFamily="2" charset="-122"/>
              </a:rPr>
              <a:t>17</a:t>
            </a:r>
            <a:r>
              <a:rPr lang="zh-CN" b="0">
                <a:solidFill>
                  <a:srgbClr val="FF0000"/>
                </a:solidFill>
                <a:ea typeface="宋体" panose="02010600030101010101" pitchFamily="2" charset="-122"/>
              </a:rPr>
              <a:t>日</a:t>
            </a:r>
            <a:r>
              <a:rPr lang="en-US" b="0">
                <a:solidFill>
                  <a:srgbClr val="FF0000"/>
                </a:solidFill>
                <a:latin typeface="Arial" panose="020B0604020202020204" pitchFamily="34" charset="0"/>
                <a:ea typeface="宋体" panose="02010600030101010101" pitchFamily="2" charset="-122"/>
              </a:rPr>
              <a:t>15</a:t>
            </a:r>
            <a:r>
              <a:rPr lang="zh-CN" b="0">
                <a:solidFill>
                  <a:srgbClr val="FF0000"/>
                </a:solidFill>
                <a:ea typeface="宋体" panose="02010600030101010101" pitchFamily="2" charset="-122"/>
              </a:rPr>
              <a:t>时</a:t>
            </a:r>
            <a:r>
              <a:rPr lang="en-US" b="0">
                <a:solidFill>
                  <a:srgbClr val="FF0000"/>
                </a:solidFill>
                <a:latin typeface="Arial" panose="020B0604020202020204" pitchFamily="34" charset="0"/>
                <a:ea typeface="宋体" panose="02010600030101010101" pitchFamily="2" charset="-122"/>
              </a:rPr>
              <a:t>30</a:t>
            </a:r>
            <a:r>
              <a:rPr lang="zh-CN" b="0">
                <a:solidFill>
                  <a:srgbClr val="FF0000"/>
                </a:solidFill>
                <a:ea typeface="宋体" panose="02010600030101010101" pitchFamily="2" charset="-122"/>
              </a:rPr>
              <a:t>分</a:t>
            </a:r>
            <a:r>
              <a:rPr lang="zh-CN" b="0">
                <a:solidFill>
                  <a:srgbClr val="333333"/>
                </a:solidFill>
                <a:ea typeface="宋体" panose="02010600030101010101" pitchFamily="2" charset="-122"/>
              </a:rPr>
              <a:t>，故宫票务系统</a:t>
            </a:r>
            <a:r>
              <a:rPr lang="en-US" b="0">
                <a:solidFill>
                  <a:srgbClr val="333333"/>
                </a:solidFill>
                <a:latin typeface="Arial" panose="020B0604020202020204" pitchFamily="34" charset="0"/>
                <a:ea typeface="宋体" panose="02010600030101010101" pitchFamily="2" charset="-122"/>
              </a:rPr>
              <a:t>2019</a:t>
            </a:r>
            <a:r>
              <a:rPr lang="zh-CN" b="0">
                <a:solidFill>
                  <a:srgbClr val="333333"/>
                </a:solidFill>
                <a:ea typeface="宋体" panose="02010600030101010101" pitchFamily="2" charset="-122"/>
              </a:rPr>
              <a:t>日年元宵节夜场名额已经</a:t>
            </a:r>
            <a:r>
              <a:rPr lang="zh-CN" b="0">
                <a:solidFill>
                  <a:srgbClr val="252525"/>
                </a:solidFill>
                <a:ea typeface="宋体" panose="02010600030101010101" pitchFamily="2" charset="-122"/>
              </a:rPr>
              <a:t>全部预约售罄。</a:t>
            </a:r>
            <a:r>
              <a:rPr lang="en-US" b="0">
                <a:solidFill>
                  <a:srgbClr val="333333"/>
                </a:solidFill>
                <a:latin typeface="Arial" panose="020B0604020202020204" pitchFamily="34" charset="0"/>
                <a:ea typeface="宋体" panose="02010600030101010101" pitchFamily="2" charset="-122"/>
              </a:rPr>
              <a:t>“</a:t>
            </a:r>
            <a:r>
              <a:rPr lang="zh-CN" b="0">
                <a:solidFill>
                  <a:srgbClr val="333333"/>
                </a:solidFill>
                <a:ea typeface="宋体" panose="02010600030101010101" pitchFamily="2" charset="-122"/>
              </a:rPr>
              <a:t>抢票</a:t>
            </a:r>
            <a:r>
              <a:rPr lang="en-US" b="0">
                <a:solidFill>
                  <a:srgbClr val="333333"/>
                </a:solidFill>
                <a:latin typeface="Arial" panose="020B0604020202020204" pitchFamily="34" charset="0"/>
                <a:ea typeface="宋体" panose="02010600030101010101" pitchFamily="2" charset="-122"/>
              </a:rPr>
              <a:t>”</a:t>
            </a:r>
            <a:r>
              <a:rPr lang="zh-CN" b="0">
                <a:solidFill>
                  <a:srgbClr val="333333"/>
                </a:solidFill>
                <a:latin typeface="Arial" panose="020B0604020202020204" pitchFamily="34" charset="0"/>
                <a:ea typeface="宋体" panose="02010600030101010101" pitchFamily="2" charset="-122"/>
              </a:rPr>
              <a:t>期间多次出现一票难求现象，</a:t>
            </a:r>
            <a:r>
              <a:rPr lang="zh-CN" b="0">
                <a:solidFill>
                  <a:srgbClr val="333333"/>
                </a:solidFill>
                <a:ea typeface="宋体" panose="02010600030101010101" pitchFamily="2" charset="-122"/>
              </a:rPr>
              <a:t>系统</a:t>
            </a:r>
            <a:r>
              <a:rPr lang="zh-CN" b="0">
                <a:solidFill>
                  <a:srgbClr val="333333"/>
                </a:solidFill>
                <a:latin typeface="Arial" panose="020B0604020202020204" pitchFamily="34" charset="0"/>
                <a:ea typeface="宋体" panose="02010600030101010101" pitchFamily="2" charset="-122"/>
              </a:rPr>
              <a:t>一度</a:t>
            </a:r>
            <a:r>
              <a:rPr lang="zh-CN" b="0">
                <a:solidFill>
                  <a:srgbClr val="333333"/>
                </a:solidFill>
                <a:ea typeface="宋体" panose="02010600030101010101" pitchFamily="2" charset="-122"/>
              </a:rPr>
              <a:t>崩溃</a:t>
            </a:r>
            <a:r>
              <a:rPr lang="zh-CN" b="0">
                <a:solidFill>
                  <a:srgbClr val="333333"/>
                </a:solidFill>
                <a:latin typeface="Arial" panose="020B0604020202020204" pitchFamily="34" charset="0"/>
                <a:ea typeface="宋体" panose="02010600030101010101" pitchFamily="2" charset="-122"/>
              </a:rPr>
              <a:t>。</a:t>
            </a:r>
            <a:endParaRPr lang="zh-CN" altLang="en-US" b="0">
              <a:solidFill>
                <a:srgbClr val="333333"/>
              </a:solidFill>
              <a:latin typeface="Arial" panose="020B0604020202020204" pitchFamily="34" charset="0"/>
              <a:ea typeface="宋体" panose="02010600030101010101" pitchFamily="2" charset="-122"/>
            </a:endParaRPr>
          </a:p>
        </p:txBody>
      </p:sp>
      <p:sp>
        <p:nvSpPr>
          <p:cNvPr id="7" name="文本框 6"/>
          <p:cNvSpPr txBox="1"/>
          <p:nvPr/>
        </p:nvSpPr>
        <p:spPr>
          <a:xfrm>
            <a:off x="651510" y="5071110"/>
            <a:ext cx="9324975" cy="368300"/>
          </a:xfrm>
          <a:prstGeom prst="rect">
            <a:avLst/>
          </a:prstGeom>
          <a:noFill/>
          <a:ln w="9525">
            <a:noFill/>
          </a:ln>
        </p:spPr>
        <p:txBody>
          <a:bodyPr wrap="square">
            <a:spAutoFit/>
          </a:bodyPr>
          <a:lstStyle/>
          <a:p>
            <a:pPr indent="0"/>
            <a:r>
              <a:rPr lang="en-US" b="0">
                <a:solidFill>
                  <a:srgbClr val="FF0000"/>
                </a:solidFill>
                <a:latin typeface="黑体" panose="02010609060101010101" charset="-122"/>
                <a:ea typeface="黑体" panose="02010609060101010101" charset="-122"/>
                <a:cs typeface="黑体" panose="02010609060101010101" charset="-122"/>
              </a:rPr>
              <a:t>2019</a:t>
            </a:r>
            <a:r>
              <a:rPr lang="zh-CN" b="0">
                <a:solidFill>
                  <a:srgbClr val="FF0000"/>
                </a:solidFill>
                <a:latin typeface="黑体" panose="02010609060101010101" charset="-122"/>
                <a:ea typeface="黑体" panose="02010609060101010101" charset="-122"/>
                <a:cs typeface="黑体" panose="02010609060101010101" charset="-122"/>
              </a:rPr>
              <a:t>年</a:t>
            </a:r>
            <a:r>
              <a:rPr lang="en-US" b="0">
                <a:solidFill>
                  <a:srgbClr val="FF0000"/>
                </a:solidFill>
                <a:latin typeface="黑体" panose="02010609060101010101" charset="-122"/>
                <a:ea typeface="黑体" panose="02010609060101010101" charset="-122"/>
                <a:cs typeface="黑体" panose="02010609060101010101" charset="-122"/>
              </a:rPr>
              <a:t>2</a:t>
            </a:r>
            <a:r>
              <a:rPr lang="zh-CN" b="0">
                <a:solidFill>
                  <a:srgbClr val="FF0000"/>
                </a:solidFill>
                <a:latin typeface="黑体" panose="02010609060101010101" charset="-122"/>
                <a:ea typeface="黑体" panose="02010609060101010101" charset="-122"/>
                <a:cs typeface="黑体" panose="02010609060101010101" charset="-122"/>
              </a:rPr>
              <a:t>月</a:t>
            </a:r>
            <a:r>
              <a:rPr lang="en-US" b="0">
                <a:solidFill>
                  <a:srgbClr val="FF0000"/>
                </a:solidFill>
                <a:latin typeface="黑体" panose="02010609060101010101" charset="-122"/>
                <a:ea typeface="黑体" panose="02010609060101010101" charset="-122"/>
                <a:cs typeface="黑体" panose="02010609060101010101" charset="-122"/>
              </a:rPr>
              <a:t>19</a:t>
            </a:r>
            <a:r>
              <a:rPr lang="zh-CN" b="0">
                <a:solidFill>
                  <a:srgbClr val="FF0000"/>
                </a:solidFill>
                <a:latin typeface="黑体" panose="02010609060101010101" charset="-122"/>
                <a:ea typeface="黑体" panose="02010609060101010101" charset="-122"/>
                <a:cs typeface="黑体" panose="02010609060101010101" charset="-122"/>
              </a:rPr>
              <a:t>日至</a:t>
            </a:r>
            <a:r>
              <a:rPr lang="en-US" b="0">
                <a:solidFill>
                  <a:srgbClr val="FF0000"/>
                </a:solidFill>
                <a:latin typeface="黑体" panose="02010609060101010101" charset="-122"/>
                <a:ea typeface="黑体" panose="02010609060101010101" charset="-122"/>
                <a:cs typeface="黑体" panose="02010609060101010101" charset="-122"/>
              </a:rPr>
              <a:t>20</a:t>
            </a:r>
            <a:r>
              <a:rPr lang="zh-CN" b="0">
                <a:solidFill>
                  <a:srgbClr val="FF0000"/>
                </a:solidFill>
                <a:latin typeface="黑体" panose="02010609060101010101" charset="-122"/>
                <a:ea typeface="黑体" panose="02010609060101010101" charset="-122"/>
                <a:cs typeface="黑体" panose="02010609060101010101" charset="-122"/>
              </a:rPr>
              <a:t>日晚</a:t>
            </a:r>
            <a:r>
              <a:rPr lang="zh-CN" b="0">
                <a:solidFill>
                  <a:srgbClr val="333333"/>
                </a:solidFill>
                <a:latin typeface="黑体" panose="02010609060101010101" charset="-122"/>
                <a:ea typeface="黑体" panose="02010609060101010101" charset="-122"/>
                <a:cs typeface="黑体" panose="02010609060101010101" charset="-122"/>
              </a:rPr>
              <a:t>，</a:t>
            </a:r>
            <a:r>
              <a:rPr lang="en-US" b="0">
                <a:solidFill>
                  <a:srgbClr val="333333"/>
                </a:solidFill>
                <a:latin typeface="黑体" panose="02010609060101010101" charset="-122"/>
                <a:ea typeface="黑体" panose="02010609060101010101" charset="-122"/>
                <a:cs typeface="黑体" panose="02010609060101010101" charset="-122"/>
              </a:rPr>
              <a:t>“</a:t>
            </a:r>
            <a:r>
              <a:rPr lang="zh-CN" b="0">
                <a:solidFill>
                  <a:srgbClr val="333333"/>
                </a:solidFill>
                <a:latin typeface="黑体" panose="02010609060101010101" charset="-122"/>
                <a:ea typeface="黑体" panose="02010609060101010101" charset="-122"/>
                <a:cs typeface="黑体" panose="02010609060101010101" charset="-122"/>
              </a:rPr>
              <a:t>紫禁城上元之夜</a:t>
            </a:r>
            <a:r>
              <a:rPr lang="en-US" b="0">
                <a:solidFill>
                  <a:srgbClr val="333333"/>
                </a:solidFill>
                <a:latin typeface="黑体" panose="02010609060101010101" charset="-122"/>
                <a:ea typeface="黑体" panose="02010609060101010101" charset="-122"/>
                <a:cs typeface="黑体" panose="02010609060101010101" charset="-122"/>
              </a:rPr>
              <a:t>”</a:t>
            </a:r>
            <a:r>
              <a:rPr lang="zh-CN" b="0">
                <a:solidFill>
                  <a:srgbClr val="333333"/>
                </a:solidFill>
                <a:latin typeface="黑体" panose="02010609060101010101" charset="-122"/>
                <a:ea typeface="黑体" panose="02010609060101010101" charset="-122"/>
                <a:cs typeface="黑体" panose="02010609060101010101" charset="-122"/>
              </a:rPr>
              <a:t>在故宫博物院举行。</a:t>
            </a:r>
            <a:endParaRPr lang="zh-CN" altLang="en-US" b="0">
              <a:solidFill>
                <a:srgbClr val="333333"/>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2" name="文本框 11"/>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故宫元宵灯会</a:t>
            </a:r>
          </a:p>
        </p:txBody>
      </p:sp>
      <p:sp>
        <p:nvSpPr>
          <p:cNvPr id="18" name="椭圆 17"/>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1205" y="1631315"/>
            <a:ext cx="10342880" cy="2306955"/>
          </a:xfrm>
          <a:prstGeom prst="rect">
            <a:avLst/>
          </a:prstGeom>
          <a:noFill/>
          <a:ln w="9525">
            <a:noFill/>
          </a:ln>
        </p:spPr>
        <p:txBody>
          <a:bodyPr wrap="square">
            <a:spAutoFit/>
          </a:bodyPr>
          <a:lstStyle/>
          <a:p>
            <a:pPr indent="0">
              <a:lnSpc>
                <a:spcPct val="120000"/>
              </a:lnSpc>
            </a:pPr>
            <a:r>
              <a:rPr lang="zh-CN" sz="2000" b="1">
                <a:solidFill>
                  <a:srgbClr val="333333"/>
                </a:solidFill>
                <a:latin typeface="黑体" panose="02010609060101010101" charset="-122"/>
                <a:ea typeface="黑体" panose="02010609060101010101" charset="-122"/>
                <a:cs typeface="黑体" panose="02010609060101010101" charset="-122"/>
              </a:rPr>
              <a:t>活动意义</a:t>
            </a:r>
            <a:r>
              <a:rPr lang="zh-CN" sz="2000" b="0">
                <a:solidFill>
                  <a:srgbClr val="333333"/>
                </a:solidFill>
                <a:latin typeface="黑体" panose="02010609060101010101" charset="-122"/>
                <a:ea typeface="黑体" panose="02010609060101010101" charset="-122"/>
                <a:cs typeface="黑体" panose="02010609060101010101" charset="-122"/>
              </a:rPr>
              <a:t>：</a:t>
            </a:r>
            <a:endParaRPr lang="en-US" sz="2000" b="0">
              <a:solidFill>
                <a:srgbClr val="333333"/>
              </a:solidFill>
              <a:latin typeface="黑体" panose="02010609060101010101" charset="-122"/>
              <a:ea typeface="黑体" panose="02010609060101010101" charset="-122"/>
              <a:cs typeface="黑体" panose="02010609060101010101" charset="-122"/>
            </a:endParaRPr>
          </a:p>
          <a:p>
            <a:pPr indent="0">
              <a:lnSpc>
                <a:spcPct val="120000"/>
              </a:lnSpc>
            </a:pPr>
            <a:r>
              <a:rPr lang="en-US" sz="2000" b="0">
                <a:solidFill>
                  <a:srgbClr val="333333"/>
                </a:solidFill>
                <a:latin typeface="黑体" panose="02010609060101010101" charset="-122"/>
                <a:ea typeface="黑体" panose="02010609060101010101" charset="-122"/>
                <a:cs typeface="黑体" panose="02010609060101010101" charset="-122"/>
              </a:rPr>
              <a:t>①</a:t>
            </a:r>
            <a:r>
              <a:rPr lang="zh-CN" sz="2000" b="0">
                <a:solidFill>
                  <a:srgbClr val="333333"/>
                </a:solidFill>
                <a:latin typeface="黑体" panose="02010609060101010101" charset="-122"/>
                <a:ea typeface="黑体" panose="02010609060101010101" charset="-122"/>
                <a:cs typeface="黑体" panose="02010609060101010101" charset="-122"/>
              </a:rPr>
              <a:t>“紫禁城上元之夜”文化活动是故宫博物院建院</a:t>
            </a:r>
            <a:r>
              <a:rPr lang="en-US" sz="2000" b="0">
                <a:solidFill>
                  <a:srgbClr val="333333"/>
                </a:solidFill>
                <a:latin typeface="黑体" panose="02010609060101010101" charset="-122"/>
                <a:ea typeface="黑体" panose="02010609060101010101" charset="-122"/>
                <a:cs typeface="黑体" panose="02010609060101010101" charset="-122"/>
              </a:rPr>
              <a:t>94</a:t>
            </a:r>
            <a:r>
              <a:rPr lang="zh-CN" sz="2000" b="0">
                <a:solidFill>
                  <a:srgbClr val="333333"/>
                </a:solidFill>
                <a:latin typeface="黑体" panose="02010609060101010101" charset="-122"/>
                <a:ea typeface="黑体" panose="02010609060101010101" charset="-122"/>
                <a:cs typeface="黑体" panose="02010609060101010101" charset="-122"/>
              </a:rPr>
              <a:t>年来第一次在晚间免费对公众开放，也是紫禁城古建筑群第一次在晚间被较大规模点亮</a:t>
            </a:r>
            <a:r>
              <a:rPr lang="en-US" sz="2000" b="0">
                <a:solidFill>
                  <a:srgbClr val="333333"/>
                </a:solidFill>
                <a:latin typeface="黑体" panose="02010609060101010101" charset="-122"/>
                <a:ea typeface="黑体" panose="02010609060101010101" charset="-122"/>
                <a:cs typeface="黑体" panose="02010609060101010101" charset="-122"/>
              </a:rPr>
              <a:t> </a:t>
            </a:r>
            <a:r>
              <a:rPr lang="zh-CN"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FF0000"/>
                </a:solidFill>
                <a:latin typeface="黑体" panose="02010609060101010101" charset="-122"/>
                <a:ea typeface="黑体" panose="02010609060101010101" charset="-122"/>
                <a:cs typeface="黑体" panose="02010609060101010101" charset="-122"/>
              </a:rPr>
              <a:t>（中国新闻网评）</a:t>
            </a:r>
            <a:endParaRPr lang="en-US" sz="2000" b="0">
              <a:solidFill>
                <a:srgbClr val="000000"/>
              </a:solidFill>
              <a:latin typeface="黑体" panose="02010609060101010101" charset="-122"/>
              <a:ea typeface="黑体" panose="02010609060101010101" charset="-122"/>
              <a:cs typeface="黑体" panose="02010609060101010101" charset="-122"/>
            </a:endParaRPr>
          </a:p>
          <a:p>
            <a:pPr indent="0">
              <a:lnSpc>
                <a:spcPct val="120000"/>
              </a:lnSpc>
            </a:pPr>
            <a:r>
              <a:rPr lang="en-US" sz="2000" b="0">
                <a:solidFill>
                  <a:srgbClr val="000000"/>
                </a:solidFill>
                <a:latin typeface="黑体" panose="02010609060101010101" charset="-122"/>
                <a:ea typeface="黑体" panose="02010609060101010101" charset="-122"/>
                <a:cs typeface="黑体" panose="02010609060101010101" charset="-122"/>
              </a:rPr>
              <a:t> </a:t>
            </a:r>
            <a:endParaRPr lang="en-US" sz="2000" b="0">
              <a:solidFill>
                <a:srgbClr val="333333"/>
              </a:solidFill>
              <a:latin typeface="黑体" panose="02010609060101010101" charset="-122"/>
              <a:ea typeface="黑体" panose="02010609060101010101" charset="-122"/>
              <a:cs typeface="黑体" panose="02010609060101010101" charset="-122"/>
            </a:endParaRPr>
          </a:p>
          <a:p>
            <a:pPr indent="0">
              <a:lnSpc>
                <a:spcPct val="120000"/>
              </a:lnSpc>
            </a:pPr>
            <a:r>
              <a:rPr lang="en-US" sz="2000" b="0">
                <a:solidFill>
                  <a:srgbClr val="333333"/>
                </a:solidFill>
                <a:latin typeface="黑体" panose="02010609060101010101" charset="-122"/>
                <a:ea typeface="黑体" panose="02010609060101010101" charset="-122"/>
                <a:cs typeface="黑体" panose="02010609060101010101" charset="-122"/>
              </a:rPr>
              <a:t>②</a:t>
            </a:r>
            <a:r>
              <a:rPr lang="zh-CN" sz="2000" b="0">
                <a:solidFill>
                  <a:srgbClr val="333333"/>
                </a:solidFill>
                <a:latin typeface="黑体" panose="02010609060101010101" charset="-122"/>
                <a:ea typeface="黑体" panose="02010609060101010101" charset="-122"/>
                <a:cs typeface="黑体" panose="02010609060101010101" charset="-122"/>
              </a:rPr>
              <a:t>紫禁城上元之夜并非出于赚钱目的，而是向社会回馈文化盛宴，体现出故宫的社会责任感，积极探索经营模式，引领更多博物馆学习效仿</a:t>
            </a:r>
            <a:r>
              <a:rPr lang="en-US" sz="2000" b="0">
                <a:solidFill>
                  <a:srgbClr val="3366CC"/>
                </a:solidFill>
                <a:latin typeface="黑体" panose="02010609060101010101" charset="-122"/>
                <a:ea typeface="黑体" panose="02010609060101010101" charset="-122"/>
                <a:cs typeface="黑体" panose="02010609060101010101" charset="-122"/>
              </a:rPr>
              <a:t> </a:t>
            </a:r>
            <a:r>
              <a:rPr lang="zh-CN"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FF0000"/>
                </a:solidFill>
                <a:latin typeface="黑体" panose="02010609060101010101" charset="-122"/>
                <a:ea typeface="黑体" panose="02010609060101010101" charset="-122"/>
                <a:cs typeface="黑体" panose="02010609060101010101" charset="-122"/>
              </a:rPr>
              <a:t>（《工人日报》评）</a:t>
            </a:r>
            <a:endParaRPr lang="zh-CN" altLang="en-US" sz="2000" b="0">
              <a:solidFill>
                <a:srgbClr val="FF0000"/>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2" name="文本框 11"/>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故宫元宵灯会</a:t>
            </a:r>
          </a:p>
        </p:txBody>
      </p:sp>
      <p:sp>
        <p:nvSpPr>
          <p:cNvPr id="18" name="椭圆 17"/>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51205" y="1071245"/>
            <a:ext cx="10770235" cy="4154170"/>
          </a:xfrm>
          <a:prstGeom prst="rect">
            <a:avLst/>
          </a:prstGeom>
          <a:noFill/>
          <a:ln w="9525">
            <a:noFill/>
          </a:ln>
        </p:spPr>
        <p:txBody>
          <a:bodyPr wrap="square">
            <a:spAutoFit/>
          </a:bodyPr>
          <a:lstStyle/>
          <a:p>
            <a:pPr indent="0">
              <a:lnSpc>
                <a:spcPct val="120000"/>
              </a:lnSpc>
            </a:pPr>
            <a:r>
              <a:rPr lang="zh-CN" sz="2000" b="1">
                <a:solidFill>
                  <a:srgbClr val="000000"/>
                </a:solidFill>
                <a:latin typeface="黑体" panose="02010609060101010101" charset="-122"/>
                <a:ea typeface="黑体" panose="02010609060101010101" charset="-122"/>
                <a:cs typeface="黑体" panose="02010609060101010101" charset="-122"/>
              </a:rPr>
              <a:t>相关事件</a:t>
            </a:r>
            <a:endParaRPr lang="en-US" sz="2000" b="0">
              <a:solidFill>
                <a:srgbClr val="333333"/>
              </a:solidFill>
              <a:latin typeface="黑体" panose="02010609060101010101" charset="-122"/>
              <a:ea typeface="黑体" panose="02010609060101010101" charset="-122"/>
              <a:cs typeface="黑体" panose="02010609060101010101" charset="-122"/>
            </a:endParaRPr>
          </a:p>
          <a:p>
            <a:pPr indent="0">
              <a:lnSpc>
                <a:spcPct val="120000"/>
              </a:lnSpc>
            </a:pPr>
            <a:r>
              <a:rPr lang="en-US" sz="2000" b="0">
                <a:solidFill>
                  <a:srgbClr val="333333"/>
                </a:solidFill>
                <a:latin typeface="黑体" panose="02010609060101010101" charset="-122"/>
                <a:ea typeface="黑体" panose="02010609060101010101" charset="-122"/>
                <a:cs typeface="黑体" panose="02010609060101010101" charset="-122"/>
              </a:rPr>
              <a:t>①</a:t>
            </a:r>
            <a:r>
              <a:rPr lang="zh-CN" sz="2000" b="1">
                <a:solidFill>
                  <a:srgbClr val="333333"/>
                </a:solidFill>
                <a:latin typeface="黑体" panose="02010609060101010101" charset="-122"/>
                <a:ea typeface="黑体" panose="02010609060101010101" charset="-122"/>
                <a:cs typeface="黑体" panose="02010609060101010101" charset="-122"/>
              </a:rPr>
              <a:t>夜场门票乱象调查</a:t>
            </a:r>
            <a:endParaRPr lang="en-US" sz="2000" b="0">
              <a:solidFill>
                <a:srgbClr val="FF0000"/>
              </a:solidFill>
              <a:latin typeface="黑体" panose="02010609060101010101" charset="-122"/>
              <a:ea typeface="黑体" panose="02010609060101010101" charset="-122"/>
              <a:cs typeface="黑体" panose="02010609060101010101" charset="-122"/>
            </a:endParaRPr>
          </a:p>
          <a:p>
            <a:pPr indent="0">
              <a:lnSpc>
                <a:spcPct val="120000"/>
              </a:lnSpc>
            </a:pPr>
            <a:r>
              <a:rPr lang="en-US" sz="2000" b="0">
                <a:solidFill>
                  <a:srgbClr val="FF0000"/>
                </a:solidFill>
                <a:latin typeface="黑体" panose="02010609060101010101" charset="-122"/>
                <a:ea typeface="黑体" panose="02010609060101010101" charset="-122"/>
                <a:cs typeface="黑体" panose="02010609060101010101" charset="-122"/>
              </a:rPr>
              <a:t>    2019</a:t>
            </a:r>
            <a:r>
              <a:rPr lang="zh-CN" sz="2000" b="0">
                <a:solidFill>
                  <a:srgbClr val="FF0000"/>
                </a:solidFill>
                <a:latin typeface="黑体" panose="02010609060101010101" charset="-122"/>
                <a:ea typeface="黑体" panose="02010609060101010101" charset="-122"/>
                <a:cs typeface="黑体" panose="02010609060101010101" charset="-122"/>
              </a:rPr>
              <a:t>年</a:t>
            </a:r>
            <a:r>
              <a:rPr lang="en-US" sz="2000" b="0">
                <a:solidFill>
                  <a:srgbClr val="FF0000"/>
                </a:solidFill>
                <a:latin typeface="黑体" panose="02010609060101010101" charset="-122"/>
                <a:ea typeface="黑体" panose="02010609060101010101" charset="-122"/>
                <a:cs typeface="黑体" panose="02010609060101010101" charset="-122"/>
              </a:rPr>
              <a:t>2</a:t>
            </a:r>
            <a:r>
              <a:rPr lang="zh-CN" sz="2000" b="0">
                <a:solidFill>
                  <a:srgbClr val="FF0000"/>
                </a:solidFill>
                <a:latin typeface="黑体" panose="02010609060101010101" charset="-122"/>
                <a:ea typeface="黑体" panose="02010609060101010101" charset="-122"/>
                <a:cs typeface="黑体" panose="02010609060101010101" charset="-122"/>
              </a:rPr>
              <a:t>月</a:t>
            </a:r>
            <a:r>
              <a:rPr lang="en-US" sz="2000" b="0">
                <a:solidFill>
                  <a:srgbClr val="FF0000"/>
                </a:solidFill>
                <a:latin typeface="黑体" panose="02010609060101010101" charset="-122"/>
                <a:ea typeface="黑体" panose="02010609060101010101" charset="-122"/>
                <a:cs typeface="黑体" panose="02010609060101010101" charset="-122"/>
              </a:rPr>
              <a:t>18</a:t>
            </a:r>
            <a:r>
              <a:rPr lang="zh-CN" sz="2000" b="0">
                <a:solidFill>
                  <a:srgbClr val="FF0000"/>
                </a:solidFill>
                <a:latin typeface="黑体" panose="02010609060101010101" charset="-122"/>
                <a:ea typeface="黑体" panose="02010609060101010101" charset="-122"/>
                <a:cs typeface="黑体" panose="02010609060101010101" charset="-122"/>
              </a:rPr>
              <a:t>日凌晨</a:t>
            </a:r>
            <a:r>
              <a:rPr lang="zh-CN" sz="2000" b="0">
                <a:solidFill>
                  <a:srgbClr val="333333"/>
                </a:solidFill>
                <a:latin typeface="黑体" panose="02010609060101010101" charset="-122"/>
                <a:ea typeface="黑体" panose="02010609060101010101" charset="-122"/>
                <a:cs typeface="黑体" panose="02010609060101010101" charset="-122"/>
              </a:rPr>
              <a:t>，故宫票务网站一度出现无法访问的情况，这被认为是与</a:t>
            </a:r>
            <a:r>
              <a:rPr lang="en-US"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333333"/>
                </a:solidFill>
                <a:latin typeface="黑体" panose="02010609060101010101" charset="-122"/>
                <a:ea typeface="黑体" panose="02010609060101010101" charset="-122"/>
                <a:cs typeface="黑体" panose="02010609060101010101" charset="-122"/>
              </a:rPr>
              <a:t>紫禁城上元之夜</a:t>
            </a:r>
            <a:r>
              <a:rPr lang="en-US"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333333"/>
                </a:solidFill>
                <a:latin typeface="黑体" panose="02010609060101010101" charset="-122"/>
                <a:ea typeface="黑体" panose="02010609060101010101" charset="-122"/>
                <a:cs typeface="黑体" panose="02010609060101010101" charset="-122"/>
              </a:rPr>
              <a:t>文化活动的抢票有关。</a:t>
            </a:r>
            <a:r>
              <a:rPr lang="zh-CN" sz="2000" b="0">
                <a:solidFill>
                  <a:srgbClr val="FF0000"/>
                </a:solidFill>
                <a:latin typeface="黑体" panose="02010609060101010101" charset="-122"/>
                <a:ea typeface="黑体" panose="02010609060101010101" charset="-122"/>
                <a:cs typeface="黑体" panose="02010609060101010101" charset="-122"/>
              </a:rPr>
              <a:t>当日凌晨</a:t>
            </a:r>
            <a:r>
              <a:rPr lang="en-US" sz="2000" b="0">
                <a:solidFill>
                  <a:srgbClr val="FF0000"/>
                </a:solidFill>
                <a:latin typeface="黑体" panose="02010609060101010101" charset="-122"/>
                <a:ea typeface="黑体" panose="02010609060101010101" charset="-122"/>
                <a:cs typeface="黑体" panose="02010609060101010101" charset="-122"/>
              </a:rPr>
              <a:t>1</a:t>
            </a:r>
            <a:r>
              <a:rPr lang="zh-CN" sz="2000" b="0">
                <a:solidFill>
                  <a:srgbClr val="FF0000"/>
                </a:solidFill>
                <a:latin typeface="黑体" panose="02010609060101010101" charset="-122"/>
                <a:ea typeface="黑体" panose="02010609060101010101" charset="-122"/>
                <a:cs typeface="黑体" panose="02010609060101010101" charset="-122"/>
              </a:rPr>
              <a:t>点故宫票务网站恢复正常</a:t>
            </a:r>
            <a:r>
              <a:rPr lang="zh-CN" sz="2000" b="0">
                <a:solidFill>
                  <a:srgbClr val="333333"/>
                </a:solidFill>
                <a:latin typeface="黑体" panose="02010609060101010101" charset="-122"/>
                <a:ea typeface="黑体" panose="02010609060101010101" charset="-122"/>
                <a:cs typeface="黑体" panose="02010609060101010101" charset="-122"/>
              </a:rPr>
              <a:t>，但</a:t>
            </a:r>
            <a:r>
              <a:rPr lang="en-US" sz="2000" b="0">
                <a:solidFill>
                  <a:srgbClr val="333333"/>
                </a:solidFill>
                <a:latin typeface="黑体" panose="02010609060101010101" charset="-122"/>
                <a:ea typeface="黑体" panose="02010609060101010101" charset="-122"/>
                <a:cs typeface="黑体" panose="02010609060101010101" charset="-122"/>
              </a:rPr>
              <a:t>2</a:t>
            </a:r>
            <a:r>
              <a:rPr lang="zh-CN" sz="2000" b="0">
                <a:solidFill>
                  <a:srgbClr val="333333"/>
                </a:solidFill>
                <a:latin typeface="黑体" panose="02010609060101010101" charset="-122"/>
                <a:ea typeface="黑体" panose="02010609060101010101" charset="-122"/>
                <a:cs typeface="黑体" panose="02010609060101010101" charset="-122"/>
              </a:rPr>
              <a:t>月</a:t>
            </a:r>
            <a:r>
              <a:rPr lang="en-US" sz="2000" b="0">
                <a:solidFill>
                  <a:srgbClr val="333333"/>
                </a:solidFill>
                <a:latin typeface="黑体" panose="02010609060101010101" charset="-122"/>
                <a:ea typeface="黑体" panose="02010609060101010101" charset="-122"/>
                <a:cs typeface="黑体" panose="02010609060101010101" charset="-122"/>
              </a:rPr>
              <a:t>20</a:t>
            </a:r>
            <a:r>
              <a:rPr lang="zh-CN" sz="2000" b="0">
                <a:solidFill>
                  <a:srgbClr val="333333"/>
                </a:solidFill>
                <a:latin typeface="黑体" panose="02010609060101010101" charset="-122"/>
                <a:ea typeface="黑体" panose="02010609060101010101" charset="-122"/>
                <a:cs typeface="黑体" panose="02010609060101010101" charset="-122"/>
              </a:rPr>
              <a:t>日晚的</a:t>
            </a:r>
            <a:r>
              <a:rPr lang="en-US"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333333"/>
                </a:solidFill>
                <a:latin typeface="黑体" panose="02010609060101010101" charset="-122"/>
                <a:ea typeface="黑体" panose="02010609060101010101" charset="-122"/>
                <a:cs typeface="黑体" panose="02010609060101010101" charset="-122"/>
              </a:rPr>
              <a:t>紫禁城上元之夜</a:t>
            </a:r>
            <a:r>
              <a:rPr lang="en-US"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333333"/>
                </a:solidFill>
                <a:latin typeface="黑体" panose="02010609060101010101" charset="-122"/>
                <a:ea typeface="黑体" panose="02010609060101010101" charset="-122"/>
                <a:cs typeface="黑体" panose="02010609060101010101" charset="-122"/>
              </a:rPr>
              <a:t>已显示无余票。</a:t>
            </a:r>
            <a:r>
              <a:rPr lang="en-US" sz="2000" b="0">
                <a:solidFill>
                  <a:srgbClr val="333333"/>
                </a:solidFill>
                <a:latin typeface="黑体" panose="02010609060101010101" charset="-122"/>
                <a:ea typeface="黑体" panose="02010609060101010101" charset="-122"/>
                <a:cs typeface="黑体" panose="02010609060101010101" charset="-122"/>
              </a:rPr>
              <a:t>2</a:t>
            </a:r>
            <a:r>
              <a:rPr lang="zh-CN" sz="2000" b="0">
                <a:solidFill>
                  <a:srgbClr val="333333"/>
                </a:solidFill>
                <a:latin typeface="黑体" panose="02010609060101010101" charset="-122"/>
                <a:ea typeface="黑体" panose="02010609060101010101" charset="-122"/>
                <a:cs typeface="黑体" panose="02010609060101010101" charset="-122"/>
              </a:rPr>
              <a:t>月</a:t>
            </a:r>
            <a:r>
              <a:rPr lang="en-US" sz="2000" b="0">
                <a:solidFill>
                  <a:srgbClr val="333333"/>
                </a:solidFill>
                <a:latin typeface="黑体" panose="02010609060101010101" charset="-122"/>
                <a:ea typeface="黑体" panose="02010609060101010101" charset="-122"/>
                <a:cs typeface="黑体" panose="02010609060101010101" charset="-122"/>
              </a:rPr>
              <a:t>18</a:t>
            </a:r>
            <a:r>
              <a:rPr lang="zh-CN" sz="2000" b="0">
                <a:solidFill>
                  <a:srgbClr val="333333"/>
                </a:solidFill>
                <a:latin typeface="黑体" panose="02010609060101010101" charset="-122"/>
                <a:ea typeface="黑体" panose="02010609060101010101" charset="-122"/>
                <a:cs typeface="黑体" panose="02010609060101010101" charset="-122"/>
              </a:rPr>
              <a:t>日下午，记者在网络上搜索</a:t>
            </a:r>
            <a:r>
              <a:rPr lang="en-US"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333333"/>
                </a:solidFill>
                <a:latin typeface="黑体" panose="02010609060101010101" charset="-122"/>
                <a:ea typeface="黑体" panose="02010609060101010101" charset="-122"/>
                <a:cs typeface="黑体" panose="02010609060101010101" charset="-122"/>
              </a:rPr>
              <a:t>故宫门票</a:t>
            </a:r>
            <a:r>
              <a:rPr lang="en-US"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333333"/>
                </a:solidFill>
                <a:latin typeface="黑体" panose="02010609060101010101" charset="-122"/>
                <a:ea typeface="黑体" panose="02010609060101010101" charset="-122"/>
                <a:cs typeface="黑体" panose="02010609060101010101" charset="-122"/>
              </a:rPr>
              <a:t>，发现有人以</a:t>
            </a:r>
            <a:r>
              <a:rPr lang="zh-CN" sz="2000" b="0">
                <a:solidFill>
                  <a:srgbClr val="FF0000"/>
                </a:solidFill>
                <a:latin typeface="黑体" panose="02010609060101010101" charset="-122"/>
                <a:ea typeface="黑体" panose="02010609060101010101" charset="-122"/>
                <a:cs typeface="黑体" panose="02010609060101010101" charset="-122"/>
              </a:rPr>
              <a:t>两三千元的高价转让</a:t>
            </a:r>
            <a:r>
              <a:rPr lang="zh-CN" sz="2000" b="0">
                <a:solidFill>
                  <a:srgbClr val="333333"/>
                </a:solidFill>
                <a:latin typeface="黑体" panose="02010609060101010101" charset="-122"/>
                <a:ea typeface="黑体" panose="02010609060101010101" charset="-122"/>
                <a:cs typeface="黑体" panose="02010609060101010101" charset="-122"/>
              </a:rPr>
              <a:t>元宵节的故宫门票。</a:t>
            </a:r>
          </a:p>
          <a:p>
            <a:pPr indent="0">
              <a:lnSpc>
                <a:spcPct val="120000"/>
              </a:lnSpc>
            </a:pPr>
            <a:endParaRPr lang="en-US" sz="2000" b="0">
              <a:solidFill>
                <a:srgbClr val="333333"/>
              </a:solidFill>
              <a:latin typeface="黑体" panose="02010609060101010101" charset="-122"/>
              <a:ea typeface="黑体" panose="02010609060101010101" charset="-122"/>
              <a:cs typeface="黑体" panose="02010609060101010101" charset="-122"/>
            </a:endParaRPr>
          </a:p>
          <a:p>
            <a:pPr indent="0">
              <a:lnSpc>
                <a:spcPct val="120000"/>
              </a:lnSpc>
            </a:pPr>
            <a:r>
              <a:rPr lang="en-US" sz="2000" b="0">
                <a:solidFill>
                  <a:srgbClr val="333333"/>
                </a:solidFill>
                <a:latin typeface="黑体" panose="02010609060101010101" charset="-122"/>
                <a:ea typeface="黑体" panose="02010609060101010101" charset="-122"/>
                <a:cs typeface="黑体" panose="02010609060101010101" charset="-122"/>
              </a:rPr>
              <a:t>②</a:t>
            </a:r>
            <a:r>
              <a:rPr lang="zh-CN" sz="2000" b="1">
                <a:solidFill>
                  <a:srgbClr val="333333"/>
                </a:solidFill>
                <a:latin typeface="黑体" panose="02010609060101010101" charset="-122"/>
                <a:ea typeface="黑体" panose="02010609060101010101" charset="-122"/>
                <a:cs typeface="黑体" panose="02010609060101010101" charset="-122"/>
              </a:rPr>
              <a:t>故宫博物院辟谣灯光秀已取消</a:t>
            </a:r>
            <a:endParaRPr lang="en-US" sz="2000" b="0">
              <a:solidFill>
                <a:srgbClr val="FF0000"/>
              </a:solidFill>
              <a:latin typeface="黑体" panose="02010609060101010101" charset="-122"/>
              <a:ea typeface="黑体" panose="02010609060101010101" charset="-122"/>
              <a:cs typeface="黑体" panose="02010609060101010101" charset="-122"/>
            </a:endParaRPr>
          </a:p>
          <a:p>
            <a:pPr indent="0">
              <a:lnSpc>
                <a:spcPct val="120000"/>
              </a:lnSpc>
            </a:pPr>
            <a:r>
              <a:rPr lang="en-US" sz="2000" b="0">
                <a:solidFill>
                  <a:srgbClr val="FF0000"/>
                </a:solidFill>
                <a:latin typeface="黑体" panose="02010609060101010101" charset="-122"/>
                <a:ea typeface="黑体" panose="02010609060101010101" charset="-122"/>
                <a:cs typeface="黑体" panose="02010609060101010101" charset="-122"/>
              </a:rPr>
              <a:t>    2019</a:t>
            </a:r>
            <a:r>
              <a:rPr lang="zh-CN" sz="2000" b="0">
                <a:solidFill>
                  <a:srgbClr val="FF0000"/>
                </a:solidFill>
                <a:latin typeface="黑体" panose="02010609060101010101" charset="-122"/>
                <a:ea typeface="黑体" panose="02010609060101010101" charset="-122"/>
                <a:cs typeface="黑体" panose="02010609060101010101" charset="-122"/>
              </a:rPr>
              <a:t>年</a:t>
            </a:r>
            <a:r>
              <a:rPr lang="en-US" sz="2000" b="0">
                <a:solidFill>
                  <a:srgbClr val="FF0000"/>
                </a:solidFill>
                <a:latin typeface="黑体" panose="02010609060101010101" charset="-122"/>
                <a:ea typeface="黑体" panose="02010609060101010101" charset="-122"/>
                <a:cs typeface="黑体" panose="02010609060101010101" charset="-122"/>
              </a:rPr>
              <a:t>2</a:t>
            </a:r>
            <a:r>
              <a:rPr lang="zh-CN" sz="2000" b="0">
                <a:solidFill>
                  <a:srgbClr val="FF0000"/>
                </a:solidFill>
                <a:latin typeface="黑体" panose="02010609060101010101" charset="-122"/>
                <a:ea typeface="黑体" panose="02010609060101010101" charset="-122"/>
                <a:cs typeface="黑体" panose="02010609060101010101" charset="-122"/>
              </a:rPr>
              <a:t>月</a:t>
            </a:r>
            <a:r>
              <a:rPr lang="en-US" sz="2000" b="0">
                <a:solidFill>
                  <a:srgbClr val="FF0000"/>
                </a:solidFill>
                <a:latin typeface="黑体" panose="02010609060101010101" charset="-122"/>
                <a:ea typeface="黑体" panose="02010609060101010101" charset="-122"/>
                <a:cs typeface="黑体" panose="02010609060101010101" charset="-122"/>
              </a:rPr>
              <a:t>20</a:t>
            </a:r>
            <a:r>
              <a:rPr lang="zh-CN" sz="2000" b="0">
                <a:solidFill>
                  <a:srgbClr val="FF0000"/>
                </a:solidFill>
                <a:latin typeface="黑体" panose="02010609060101010101" charset="-122"/>
                <a:ea typeface="黑体" panose="02010609060101010101" charset="-122"/>
                <a:cs typeface="黑体" panose="02010609060101010101" charset="-122"/>
              </a:rPr>
              <a:t>日</a:t>
            </a:r>
            <a:r>
              <a:rPr lang="en-US" sz="2000" b="0">
                <a:solidFill>
                  <a:srgbClr val="FF0000"/>
                </a:solidFill>
                <a:latin typeface="黑体" panose="02010609060101010101" charset="-122"/>
                <a:ea typeface="黑体" panose="02010609060101010101" charset="-122"/>
                <a:cs typeface="黑体" panose="02010609060101010101" charset="-122"/>
              </a:rPr>
              <a:t>19:00</a:t>
            </a:r>
            <a:r>
              <a:rPr lang="zh-CN" sz="2000" b="0">
                <a:solidFill>
                  <a:srgbClr val="FF0000"/>
                </a:solidFill>
                <a:latin typeface="黑体" panose="02010609060101010101" charset="-122"/>
                <a:ea typeface="黑体" panose="02010609060101010101" charset="-122"/>
                <a:cs typeface="黑体" panose="02010609060101010101" charset="-122"/>
              </a:rPr>
              <a:t>起</a:t>
            </a:r>
            <a:r>
              <a:rPr lang="zh-CN" sz="2000" b="0">
                <a:solidFill>
                  <a:srgbClr val="333333"/>
                </a:solidFill>
                <a:latin typeface="黑体" panose="02010609060101010101" charset="-122"/>
                <a:ea typeface="黑体" panose="02010609060101010101" charset="-122"/>
                <a:cs typeface="黑体" panose="02010609060101010101" charset="-122"/>
              </a:rPr>
              <a:t>，有消息称</a:t>
            </a:r>
            <a:r>
              <a:rPr lang="zh-CN" sz="2000" b="0">
                <a:solidFill>
                  <a:srgbClr val="FF0000"/>
                </a:solidFill>
                <a:latin typeface="黑体" panose="02010609060101010101" charset="-122"/>
                <a:ea typeface="黑体" panose="02010609060101010101" charset="-122"/>
                <a:cs typeface="黑体" panose="02010609060101010101" charset="-122"/>
              </a:rPr>
              <a:t>故宫灯光秀已取消</a:t>
            </a:r>
            <a:r>
              <a:rPr lang="zh-CN" sz="2000" b="0">
                <a:solidFill>
                  <a:srgbClr val="333333"/>
                </a:solidFill>
                <a:latin typeface="黑体" panose="02010609060101010101" charset="-122"/>
                <a:ea typeface="黑体" panose="02010609060101010101" charset="-122"/>
                <a:cs typeface="黑体" panose="02010609060101010101" charset="-122"/>
              </a:rPr>
              <a:t>，大批观众被拦在故宫门外。对此，故宫博物院发布声明称，故宫博物院</a:t>
            </a:r>
            <a:r>
              <a:rPr lang="en-US"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333333"/>
                </a:solidFill>
                <a:latin typeface="黑体" panose="02010609060101010101" charset="-122"/>
                <a:ea typeface="黑体" panose="02010609060101010101" charset="-122"/>
                <a:cs typeface="黑体" panose="02010609060101010101" charset="-122"/>
              </a:rPr>
              <a:t>紫禁城上元之夜</a:t>
            </a:r>
            <a:r>
              <a:rPr lang="en-US" sz="2000" b="0">
                <a:solidFill>
                  <a:srgbClr val="333333"/>
                </a:solidFill>
                <a:latin typeface="黑体" panose="02010609060101010101" charset="-122"/>
                <a:ea typeface="黑体" panose="02010609060101010101" charset="-122"/>
                <a:cs typeface="黑体" panose="02010609060101010101" charset="-122"/>
              </a:rPr>
              <a:t>”</a:t>
            </a:r>
            <a:r>
              <a:rPr lang="zh-CN" sz="2000" b="0">
                <a:solidFill>
                  <a:srgbClr val="333333"/>
                </a:solidFill>
                <a:latin typeface="黑体" panose="02010609060101010101" charset="-122"/>
                <a:ea typeface="黑体" panose="02010609060101010101" charset="-122"/>
                <a:cs typeface="黑体" panose="02010609060101010101" charset="-122"/>
              </a:rPr>
              <a:t>文化活动</a:t>
            </a:r>
            <a:r>
              <a:rPr lang="zh-CN" sz="2000" b="0">
                <a:latin typeface="黑体" panose="02010609060101010101" charset="-122"/>
                <a:ea typeface="黑体" panose="02010609060101010101" charset="-122"/>
                <a:cs typeface="黑体" panose="02010609060101010101" charset="-122"/>
              </a:rPr>
              <a:t>正常进行</a:t>
            </a:r>
            <a:r>
              <a:rPr lang="zh-CN" sz="2000" b="0">
                <a:solidFill>
                  <a:srgbClr val="333333"/>
                </a:solidFill>
                <a:latin typeface="黑体" panose="02010609060101010101" charset="-122"/>
                <a:ea typeface="黑体" panose="02010609060101010101" charset="-122"/>
                <a:cs typeface="黑体" panose="02010609060101010101" charset="-122"/>
              </a:rPr>
              <a:t>，网上预约观众可按预约时间正常进入故宫参观，</a:t>
            </a:r>
            <a:r>
              <a:rPr lang="zh-CN" sz="2000" b="0">
                <a:solidFill>
                  <a:srgbClr val="FF0000"/>
                </a:solidFill>
                <a:latin typeface="黑体" panose="02010609060101010101" charset="-122"/>
                <a:ea typeface="黑体" panose="02010609060101010101" charset="-122"/>
                <a:cs typeface="黑体" panose="02010609060101010101" charset="-122"/>
              </a:rPr>
              <a:t>请广大观众勿信谣言</a:t>
            </a:r>
            <a:r>
              <a:rPr lang="zh-CN" sz="2000" b="0">
                <a:solidFill>
                  <a:srgbClr val="333333"/>
                </a:solidFill>
                <a:latin typeface="黑体" panose="02010609060101010101" charset="-122"/>
                <a:ea typeface="黑体" panose="02010609060101010101" charset="-122"/>
                <a:cs typeface="黑体" panose="02010609060101010101" charset="-122"/>
              </a:rPr>
              <a:t>。</a:t>
            </a:r>
            <a:endParaRPr lang="zh-CN" altLang="en-US" sz="2000" b="0">
              <a:solidFill>
                <a:srgbClr val="333333"/>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29210" y="633"/>
            <a:ext cx="12192000" cy="6858001"/>
          </a:xfrm>
          <a:prstGeom prst="rect">
            <a:avLst/>
          </a:prstGeom>
        </p:spPr>
      </p:pic>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703" b="89828" l="0" r="100000">
                        <a14:backgroundMark x1="89375" y1="31925" x2="89375" y2="31925"/>
                        <a14:backgroundMark x1="60313" y1="50391" x2="60313" y2="50391"/>
                        <a14:backgroundMark x1="61042" y1="50235" x2="61042" y2="50235"/>
                        <a14:backgroundMark x1="60729" y1="51174" x2="63854" y2="54304"/>
                        <a14:backgroundMark x1="59479" y1="52113" x2="63333" y2="53834"/>
                        <a14:backgroundMark x1="60208" y1="54617" x2="63958" y2="55086"/>
                        <a14:backgroundMark x1="72292" y1="50391" x2="80833" y2="51174"/>
                        <a14:backgroundMark x1="64271" y1="41315" x2="64271" y2="41315"/>
                        <a14:backgroundMark x1="65104" y1="41941" x2="65104" y2="41941"/>
                        <a14:backgroundMark x1="62917" y1="49922" x2="62917" y2="49922"/>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13005" r="30853" b="43655"/>
          <a:stretch>
            <a:fillRect/>
          </a:stretch>
        </p:blipFill>
        <p:spPr>
          <a:xfrm>
            <a:off x="-29497" y="1567749"/>
            <a:ext cx="7639665" cy="5334496"/>
          </a:xfrm>
          <a:prstGeom prst="rect">
            <a:avLst/>
          </a:prstGeom>
        </p:spPr>
      </p:pic>
      <p:pic>
        <p:nvPicPr>
          <p:cNvPr id="12" name="图片 10"/>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8794443" y="3129754"/>
            <a:ext cx="13906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7"/>
          <p:cNvSpPr>
            <a:spLocks noChangeArrowheads="1"/>
          </p:cNvSpPr>
          <p:nvPr/>
        </p:nvSpPr>
        <p:spPr bwMode="auto">
          <a:xfrm>
            <a:off x="7363153" y="1567749"/>
            <a:ext cx="3688080"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跨界</a:t>
            </a:r>
          </a:p>
        </p:txBody>
      </p:sp>
      <p:sp>
        <p:nvSpPr>
          <p:cNvPr id="17" name="文本框 16"/>
          <p:cNvSpPr txBox="1"/>
          <p:nvPr/>
        </p:nvSpPr>
        <p:spPr>
          <a:xfrm>
            <a:off x="7255510" y="3783965"/>
            <a:ext cx="3903980" cy="953135"/>
          </a:xfrm>
          <a:prstGeom prst="rect">
            <a:avLst/>
          </a:prstGeom>
          <a:noFill/>
        </p:spPr>
        <p:txBody>
          <a:bodyPr wrap="square" rtlCol="0">
            <a:spAutoFit/>
          </a:bodyPr>
          <a:lstStyle/>
          <a:p>
            <a:pPr algn="ctr"/>
            <a:r>
              <a:rPr lang="zh-CN" altLang="en-US" sz="2800" spc="600" dirty="0">
                <a:latin typeface="方正隶变_GBK" panose="03000509000000000000" pitchFamily="65" charset="-122"/>
                <a:ea typeface="方正隶变_GBK" panose="03000509000000000000" pitchFamily="65" charset="-122"/>
              </a:rPr>
              <a:t>网红故宫的一系列跨界营销</a:t>
            </a: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2" name="文本框 11"/>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故宫跨界营销：</a:t>
            </a:r>
          </a:p>
        </p:txBody>
      </p:sp>
      <p:sp>
        <p:nvSpPr>
          <p:cNvPr id="18" name="椭圆 17"/>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27735" y="1487805"/>
            <a:ext cx="10151110" cy="2968625"/>
          </a:xfrm>
          <a:prstGeom prst="rect">
            <a:avLst/>
          </a:prstGeom>
          <a:noFill/>
          <a:ln w="9525">
            <a:noFill/>
          </a:ln>
        </p:spPr>
        <p:txBody>
          <a:bodyPr wrap="square">
            <a:spAutoFit/>
          </a:bodyPr>
          <a:lstStyle/>
          <a:p>
            <a:pPr indent="0">
              <a:lnSpc>
                <a:spcPct val="130000"/>
              </a:lnSpc>
            </a:pPr>
            <a:r>
              <a:rPr lang="en-US" altLang="zh-CN" sz="2400" b="0">
                <a:latin typeface="黑体" panose="02010609060101010101" charset="-122"/>
                <a:ea typeface="黑体" panose="02010609060101010101" charset="-122"/>
                <a:cs typeface="黑体" panose="02010609060101010101" charset="-122"/>
              </a:rPr>
              <a:t>    </a:t>
            </a:r>
            <a:r>
              <a:rPr lang="zh-CN" sz="2400" b="0">
                <a:latin typeface="黑体" panose="02010609060101010101" charset="-122"/>
                <a:ea typeface="黑体" panose="02010609060101010101" charset="-122"/>
                <a:cs typeface="黑体" panose="02010609060101010101" charset="-122"/>
              </a:rPr>
              <a:t>故宫成为网红IP始于2014年的一款“朕知道了”（台北故宫）胶带开始的，随后北京故宫的文章《雍正：感觉自己萌萌哒》阅读量短时间突破10万+，“萌萌哒”的雍正形象随之衍生出一系列的营销活动。</a:t>
            </a:r>
          </a:p>
          <a:p>
            <a:pPr indent="0">
              <a:lnSpc>
                <a:spcPct val="130000"/>
              </a:lnSpc>
            </a:pPr>
            <a:r>
              <a:rPr lang="zh-CN" sz="2400" b="0">
                <a:latin typeface="黑体" panose="02010609060101010101" charset="-122"/>
                <a:ea typeface="黑体" panose="02010609060101010101" charset="-122"/>
                <a:cs typeface="黑体" panose="02010609060101010101" charset="-122"/>
              </a:rPr>
              <a:t>    故宫文创产业开始全面爆发、截止到2015年12月，故宫博物院就共计研发文创产品8683种，涵盖服饰、陶器、瓷器、书画等系列，产品涉及胶带、钥匙扣、手机支架、手机壳、雨伞等。</a:t>
            </a:r>
            <a:endParaRPr lang="zh-CN" altLang="en-US" sz="2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33000"/>
                    </a14:imgEffect>
                  </a14:imgLayer>
                </a14:imgProps>
              </a:ext>
              <a:ext uri="{28A0092B-C50C-407E-A947-70E740481C1C}">
                <a14:useLocalDpi xmlns:a14="http://schemas.microsoft.com/office/drawing/2010/main" val="0"/>
              </a:ext>
            </a:extLst>
          </a:blip>
          <a:srcRect r="40926"/>
          <a:stretch>
            <a:fillRect/>
          </a:stretch>
        </p:blipFill>
        <p:spPr>
          <a:xfrm>
            <a:off x="-1" y="-1"/>
            <a:ext cx="6076951" cy="6857999"/>
          </a:xfrm>
          <a:prstGeom prst="rect">
            <a:avLst/>
          </a:prstGeom>
        </p:spPr>
      </p:pic>
      <p:sp>
        <p:nvSpPr>
          <p:cNvPr id="5" name="文本框 4"/>
          <p:cNvSpPr txBox="1"/>
          <p:nvPr/>
        </p:nvSpPr>
        <p:spPr>
          <a:xfrm>
            <a:off x="6644640" y="2125345"/>
            <a:ext cx="5252085" cy="1445260"/>
          </a:xfrm>
          <a:prstGeom prst="rect">
            <a:avLst/>
          </a:prstGeom>
          <a:noFill/>
        </p:spPr>
        <p:txBody>
          <a:bodyPr vert="horz" wrap="square" rtlCol="0">
            <a:spAutoFit/>
          </a:bodyPr>
          <a:lstStyle/>
          <a:p>
            <a:pPr algn="ctr"/>
            <a:r>
              <a:rPr lang="zh-CN" altLang="en-US" sz="4400" b="1" dirty="0">
                <a:solidFill>
                  <a:srgbClr val="492731"/>
                </a:solidFill>
                <a:latin typeface="黑体" panose="02010609060101010101" charset="-122"/>
                <a:ea typeface="黑体" panose="02010609060101010101" charset="-122"/>
              </a:rPr>
              <a:t>故宫×农夫山泉：</a:t>
            </a:r>
          </a:p>
          <a:p>
            <a:pPr algn="ctr"/>
            <a:r>
              <a:rPr lang="zh-CN" altLang="en-US" sz="4400" b="1" dirty="0">
                <a:solidFill>
                  <a:srgbClr val="492731"/>
                </a:solidFill>
                <a:latin typeface="黑体" panose="02010609060101010101" charset="-122"/>
                <a:ea typeface="黑体" panose="02010609060101010101" charset="-122"/>
              </a:rPr>
              <a:t>高山流水，故宫情</a:t>
            </a: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25400" y="-2"/>
            <a:ext cx="12192000" cy="6858001"/>
          </a:xfrm>
          <a:prstGeom prst="rect">
            <a:avLst/>
          </a:prstGeom>
        </p:spPr>
      </p:pic>
      <p:sp>
        <p:nvSpPr>
          <p:cNvPr id="12" name="文本框 11"/>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故宫×农夫山泉</a:t>
            </a:r>
          </a:p>
        </p:txBody>
      </p:sp>
      <p:sp>
        <p:nvSpPr>
          <p:cNvPr id="18" name="椭圆 17"/>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51205" y="1019810"/>
            <a:ext cx="10740390" cy="1568450"/>
          </a:xfrm>
          <a:prstGeom prst="rect">
            <a:avLst/>
          </a:prstGeom>
          <a:noFill/>
          <a:ln w="9525">
            <a:noFill/>
          </a:ln>
        </p:spPr>
        <p:txBody>
          <a:bodyPr wrap="square">
            <a:spAutoFit/>
          </a:bodyPr>
          <a:lstStyle/>
          <a:p>
            <a:pPr indent="0"/>
            <a:r>
              <a:rPr lang="en-US" altLang="zh-CN" sz="2400" b="0">
                <a:latin typeface="黑体" panose="02010609060101010101" charset="-122"/>
                <a:ea typeface="黑体" panose="02010609060101010101" charset="-122"/>
                <a:cs typeface="黑体" panose="02010609060101010101" charset="-122"/>
              </a:rPr>
              <a:t>    </a:t>
            </a:r>
            <a:r>
              <a:rPr lang="zh-CN" sz="2400" b="0">
                <a:latin typeface="黑体" panose="02010609060101010101" charset="-122"/>
                <a:ea typeface="黑体" panose="02010609060101010101" charset="-122"/>
                <a:cs typeface="黑体" panose="02010609060101010101" charset="-122"/>
              </a:rPr>
              <a:t>随着延禧攻略的热播，农夫山泉与故宫文化服务中心合作推出“故宫瓶”。瓶身上印有康熙、雍正、乾隆三代帝王以及后妃的画像，搭配相符人物性格的文案，如“这是朕为你打下的一瓶江山”，“本宫天生丽质”等，放在一起如同一张清宫画卷，故宫品包装一经推出，就获得一票故宫迷的团粉。</a:t>
            </a:r>
            <a:endParaRPr lang="zh-CN" altLang="en-US" sz="2400" b="0">
              <a:latin typeface="黑体" panose="02010609060101010101" charset="-122"/>
              <a:ea typeface="黑体" panose="02010609060101010101" charset="-122"/>
              <a:cs typeface="黑体" panose="02010609060101010101" charset="-122"/>
            </a:endParaRPr>
          </a:p>
        </p:txBody>
      </p:sp>
      <p:pic>
        <p:nvPicPr>
          <p:cNvPr id="17" name="图片 11" descr="IMG_256"/>
          <p:cNvPicPr>
            <a:picLocks noChangeAspect="1"/>
          </p:cNvPicPr>
          <p:nvPr/>
        </p:nvPicPr>
        <p:blipFill>
          <a:blip r:embed="rId4"/>
          <a:stretch>
            <a:fillRect/>
          </a:stretch>
        </p:blipFill>
        <p:spPr>
          <a:xfrm>
            <a:off x="397510" y="3407728"/>
            <a:ext cx="6172200" cy="2257425"/>
          </a:xfrm>
          <a:prstGeom prst="rect">
            <a:avLst/>
          </a:prstGeom>
          <a:noFill/>
          <a:ln w="9525">
            <a:noFill/>
          </a:ln>
        </p:spPr>
      </p:pic>
      <p:pic>
        <p:nvPicPr>
          <p:cNvPr id="3" name="图片 12" descr="IMG_256"/>
          <p:cNvPicPr>
            <a:picLocks noChangeAspect="1"/>
          </p:cNvPicPr>
          <p:nvPr/>
        </p:nvPicPr>
        <p:blipFill>
          <a:blip r:embed="rId5"/>
          <a:stretch>
            <a:fillRect/>
          </a:stretch>
        </p:blipFill>
        <p:spPr>
          <a:xfrm>
            <a:off x="6746240" y="2588260"/>
            <a:ext cx="5299075" cy="407289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33000"/>
                    </a14:imgEffect>
                  </a14:imgLayer>
                </a14:imgProps>
              </a:ext>
              <a:ext uri="{28A0092B-C50C-407E-A947-70E740481C1C}">
                <a14:useLocalDpi xmlns:a14="http://schemas.microsoft.com/office/drawing/2010/main" val="0"/>
              </a:ext>
            </a:extLst>
          </a:blip>
          <a:srcRect r="40926"/>
          <a:stretch>
            <a:fillRect/>
          </a:stretch>
        </p:blipFill>
        <p:spPr>
          <a:xfrm>
            <a:off x="-1" y="-1"/>
            <a:ext cx="6076951" cy="6857999"/>
          </a:xfrm>
          <a:prstGeom prst="rect">
            <a:avLst/>
          </a:prstGeom>
        </p:spPr>
      </p:pic>
      <p:sp>
        <p:nvSpPr>
          <p:cNvPr id="5" name="文本框 4"/>
          <p:cNvSpPr txBox="1"/>
          <p:nvPr/>
        </p:nvSpPr>
        <p:spPr>
          <a:xfrm>
            <a:off x="6644640" y="2125345"/>
            <a:ext cx="5252085" cy="2122805"/>
          </a:xfrm>
          <a:prstGeom prst="rect">
            <a:avLst/>
          </a:prstGeom>
          <a:noFill/>
        </p:spPr>
        <p:txBody>
          <a:bodyPr vert="horz" wrap="square" rtlCol="0">
            <a:spAutoFit/>
          </a:bodyPr>
          <a:lstStyle/>
          <a:p>
            <a:pPr algn="ctr"/>
            <a:r>
              <a:rPr lang="zh-CN" altLang="en-US" sz="4400" b="1" dirty="0">
                <a:solidFill>
                  <a:srgbClr val="492731"/>
                </a:solidFill>
                <a:latin typeface="黑体" panose="02010609060101010101" charset="-122"/>
                <a:ea typeface="黑体" panose="02010609060101010101" charset="-122"/>
              </a:rPr>
              <a:t>故宫×必胜客：</a:t>
            </a:r>
          </a:p>
          <a:p>
            <a:pPr algn="ctr"/>
            <a:r>
              <a:rPr lang="zh-CN" altLang="en-US" sz="4400" b="1" dirty="0">
                <a:solidFill>
                  <a:srgbClr val="492731"/>
                </a:solidFill>
                <a:latin typeface="黑体" panose="02010609060101010101" charset="-122"/>
                <a:ea typeface="黑体" panose="02010609060101010101" charset="-122"/>
              </a:rPr>
              <a:t>中西结合，传统糕点与西式餐饮的结合</a:t>
            </a: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633"/>
            <a:ext cx="12192000" cy="6858001"/>
          </a:xfrm>
          <a:prstGeom prst="rect">
            <a:avLst/>
          </a:prstGeom>
        </p:spPr>
      </p:pic>
      <p:sp>
        <p:nvSpPr>
          <p:cNvPr id="12" name="文本框 11"/>
          <p:cNvSpPr txBox="1"/>
          <p:nvPr/>
        </p:nvSpPr>
        <p:spPr>
          <a:xfrm>
            <a:off x="751205" y="228600"/>
            <a:ext cx="3104515" cy="398780"/>
          </a:xfrm>
          <a:prstGeom prst="rect">
            <a:avLst/>
          </a:prstGeom>
          <a:noFill/>
          <a:ln w="9525">
            <a:noFill/>
          </a:ln>
        </p:spPr>
        <p:txBody>
          <a:bodyPr wrap="square">
            <a:spAutoFit/>
          </a:bodyPr>
          <a:lstStyle/>
          <a:p>
            <a:pPr indent="0"/>
            <a:r>
              <a:rPr lang="zh-CN" sz="2000" b="1">
                <a:latin typeface="黑体" panose="02010609060101010101" charset="-122"/>
                <a:ea typeface="黑体" panose="02010609060101010101" charset="-122"/>
              </a:rPr>
              <a:t>故宫×必胜客</a:t>
            </a:r>
          </a:p>
        </p:txBody>
      </p:sp>
      <p:sp>
        <p:nvSpPr>
          <p:cNvPr id="18" name="椭圆 17"/>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41655" y="1464945"/>
            <a:ext cx="5998210" cy="3448685"/>
          </a:xfrm>
          <a:prstGeom prst="rect">
            <a:avLst/>
          </a:prstGeom>
          <a:noFill/>
          <a:ln w="9525">
            <a:noFill/>
          </a:ln>
        </p:spPr>
        <p:txBody>
          <a:bodyPr wrap="square">
            <a:spAutoFit/>
          </a:bodyPr>
          <a:lstStyle/>
          <a:p>
            <a:pPr indent="0">
              <a:lnSpc>
                <a:spcPct val="130000"/>
              </a:lnSpc>
            </a:pPr>
            <a:r>
              <a:rPr lang="en-US" altLang="zh-CN" sz="2000" b="0">
                <a:solidFill>
                  <a:srgbClr val="2F2F2F"/>
                </a:solidFill>
                <a:latin typeface="黑体" panose="02010609060101010101" charset="-122"/>
                <a:ea typeface="黑体" panose="02010609060101010101" charset="-122"/>
                <a:cs typeface="黑体" panose="02010609060101010101" charset="-122"/>
              </a:rPr>
              <a:t>    </a:t>
            </a:r>
            <a:r>
              <a:rPr lang="zh-CN" sz="2400" b="0">
                <a:solidFill>
                  <a:srgbClr val="2F2F2F"/>
                </a:solidFill>
                <a:latin typeface="黑体" panose="02010609060101010101" charset="-122"/>
                <a:ea typeface="黑体" panose="02010609060101010101" charset="-122"/>
                <a:cs typeface="黑体" panose="02010609060101010101" charset="-122"/>
              </a:rPr>
              <a:t>2019年1月份，必胜客中国官宣，联合故宫食品推出一款名叫“打过新年只御意下午茶”的新品，大有成为下一个不逊于四川辣椒酱的爆品的趋势。</a:t>
            </a:r>
          </a:p>
          <a:p>
            <a:pPr indent="0">
              <a:lnSpc>
                <a:spcPct val="130000"/>
              </a:lnSpc>
            </a:pPr>
            <a:r>
              <a:rPr lang="zh-CN" sz="2400" b="0">
                <a:solidFill>
                  <a:srgbClr val="2F2F2F"/>
                </a:solidFill>
                <a:latin typeface="黑体" panose="02010609060101010101" charset="-122"/>
                <a:ea typeface="黑体" panose="02010609060101010101" charset="-122"/>
                <a:cs typeface="黑体" panose="02010609060101010101" charset="-122"/>
              </a:rPr>
              <a:t>   “御意下午茶”四个品类分别是：好事成双凤梨饼、朕的心意枣泥饼、万事如意椰皇饼、春梅喜玫瑰饼。</a:t>
            </a:r>
            <a:endParaRPr lang="zh-CN" altLang="en-US" sz="2400" b="0">
              <a:solidFill>
                <a:srgbClr val="2F2F2F"/>
              </a:solidFill>
              <a:latin typeface="黑体" panose="02010609060101010101" charset="-122"/>
              <a:ea typeface="黑体" panose="02010609060101010101" charset="-122"/>
              <a:cs typeface="黑体" panose="02010609060101010101" charset="-122"/>
            </a:endParaRPr>
          </a:p>
        </p:txBody>
      </p:sp>
      <p:pic>
        <p:nvPicPr>
          <p:cNvPr id="11" name="图片 11" descr="3"/>
          <p:cNvPicPr>
            <a:picLocks noChangeAspect="1"/>
          </p:cNvPicPr>
          <p:nvPr/>
        </p:nvPicPr>
        <p:blipFill>
          <a:blip r:embed="rId4"/>
          <a:stretch>
            <a:fillRect/>
          </a:stretch>
        </p:blipFill>
        <p:spPr>
          <a:xfrm>
            <a:off x="7204710" y="483235"/>
            <a:ext cx="4064635" cy="5892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100330" y="909320"/>
            <a:ext cx="12091670" cy="5557520"/>
          </a:xfrm>
          <a:prstGeom prst="rect">
            <a:avLst/>
          </a:prstGeom>
          <a:noFill/>
          <a:ln w="9525">
            <a:noFill/>
          </a:ln>
        </p:spPr>
        <p:txBody>
          <a:bodyPr wrap="square">
            <a:spAutoFit/>
          </a:bodyPr>
          <a:lstStyle/>
          <a:p>
            <a:pPr indent="0">
              <a:lnSpc>
                <a:spcPct val="170000"/>
              </a:lnSpc>
            </a:pPr>
            <a:r>
              <a:rPr lang="zh-CN" sz="1900" b="0">
                <a:solidFill>
                  <a:srgbClr val="333333"/>
                </a:solidFill>
                <a:latin typeface="黑体" panose="02010609060101010101" charset="-122"/>
                <a:ea typeface="黑体" panose="02010609060101010101" charset="-122"/>
                <a:cs typeface="黑体" panose="02010609060101010101" charset="-122"/>
              </a:rPr>
              <a:t>1.故宫博物馆的开放面积从30%涨到了16年的76%，并有望在19年开放超过90%。</a:t>
            </a:r>
          </a:p>
          <a:p>
            <a:pPr indent="0">
              <a:lnSpc>
                <a:spcPct val="170000"/>
              </a:lnSpc>
            </a:pPr>
            <a:r>
              <a:rPr lang="zh-CN" sz="1900" b="0">
                <a:solidFill>
                  <a:srgbClr val="333333"/>
                </a:solidFill>
                <a:latin typeface="黑体" panose="02010609060101010101" charset="-122"/>
                <a:ea typeface="黑体" panose="02010609060101010101" charset="-122"/>
                <a:cs typeface="黑体" panose="02010609060101010101" charset="-122"/>
              </a:rPr>
              <a:t>2.故宫一共有1500名员工，除750人需要和古建筑、文物藏品打交道之外，其他人计划在三年内搬出故宫办公。</a:t>
            </a:r>
          </a:p>
          <a:p>
            <a:pPr indent="0">
              <a:lnSpc>
                <a:spcPct val="170000"/>
              </a:lnSpc>
            </a:pPr>
            <a:r>
              <a:rPr lang="zh-CN" sz="1900" b="0">
                <a:solidFill>
                  <a:srgbClr val="333333"/>
                </a:solidFill>
                <a:latin typeface="黑体" panose="02010609060101010101" charset="-122"/>
                <a:ea typeface="黑体" panose="02010609060101010101" charset="-122"/>
                <a:cs typeface="黑体" panose="02010609060101010101" charset="-122"/>
              </a:rPr>
              <a:t>3.整治商业化的广场。设立了1200人能坐下的有尊严的休息空间，凡是被问过路的地方均竖立标识。</a:t>
            </a:r>
          </a:p>
          <a:p>
            <a:pPr indent="0">
              <a:lnSpc>
                <a:spcPct val="170000"/>
              </a:lnSpc>
            </a:pPr>
            <a:r>
              <a:rPr lang="zh-CN" sz="1900" b="0">
                <a:solidFill>
                  <a:srgbClr val="333333"/>
                </a:solidFill>
                <a:latin typeface="黑体" panose="02010609060101010101" charset="-122"/>
                <a:ea typeface="黑体" panose="02010609060101010101" charset="-122"/>
                <a:cs typeface="黑体" panose="02010609060101010101" charset="-122"/>
              </a:rPr>
              <a:t>4.增加照明设计，改善观感体验</a:t>
            </a:r>
          </a:p>
          <a:p>
            <a:pPr indent="0">
              <a:lnSpc>
                <a:spcPct val="170000"/>
              </a:lnSpc>
            </a:pPr>
            <a:r>
              <a:rPr lang="zh-CN" sz="1900" b="0">
                <a:solidFill>
                  <a:srgbClr val="333333"/>
                </a:solidFill>
                <a:latin typeface="黑体" panose="02010609060101010101" charset="-122"/>
                <a:ea typeface="黑体" panose="02010609060101010101" charset="-122"/>
                <a:cs typeface="黑体" panose="02010609060101010101" charset="-122"/>
              </a:rPr>
              <a:t>5.用三年的时间对环境进行整治，室外进行了12项整治，室内进行了10项整治。拆除临时建筑130多栋。</a:t>
            </a:r>
          </a:p>
          <a:p>
            <a:pPr indent="0">
              <a:lnSpc>
                <a:spcPct val="170000"/>
              </a:lnSpc>
            </a:pPr>
            <a:r>
              <a:rPr lang="zh-CN" sz="1900" b="0">
                <a:solidFill>
                  <a:srgbClr val="333333"/>
                </a:solidFill>
                <a:latin typeface="黑体" panose="02010609060101010101" charset="-122"/>
                <a:ea typeface="黑体" panose="02010609060101010101" charset="-122"/>
                <a:cs typeface="黑体" panose="02010609060101010101" charset="-122"/>
              </a:rPr>
              <a:t>6.建立了文物医院，全世界第一所文物医院，配置了200名文物医生。</a:t>
            </a:r>
          </a:p>
          <a:p>
            <a:pPr indent="0">
              <a:lnSpc>
                <a:spcPct val="170000"/>
              </a:lnSpc>
            </a:pPr>
            <a:r>
              <a:rPr lang="zh-CN" sz="1900" b="0">
                <a:solidFill>
                  <a:srgbClr val="333333"/>
                </a:solidFill>
                <a:latin typeface="黑体" panose="02010609060101010101" charset="-122"/>
                <a:ea typeface="黑体" panose="02010609060101010101" charset="-122"/>
                <a:cs typeface="黑体" panose="02010609060101010101" charset="-122"/>
              </a:rPr>
              <a:t>7.开始举办更多展览。</a:t>
            </a:r>
          </a:p>
          <a:p>
            <a:pPr indent="0">
              <a:lnSpc>
                <a:spcPct val="170000"/>
              </a:lnSpc>
            </a:pPr>
            <a:r>
              <a:rPr lang="zh-CN" sz="1900" b="0">
                <a:solidFill>
                  <a:srgbClr val="333333"/>
                </a:solidFill>
                <a:latin typeface="黑体" panose="02010609060101010101" charset="-122"/>
                <a:ea typeface="黑体" panose="02010609060101010101" charset="-122"/>
                <a:cs typeface="黑体" panose="02010609060101010101" charset="-122"/>
              </a:rPr>
              <a:t>8.通过数字技术我们能给人的生活增加很多过去没有体会到的体验。率先把全部文物藏品，186万件，每件藏品都公示了。人们可以查阅到这些藏品的信息。</a:t>
            </a:r>
          </a:p>
          <a:p>
            <a:pPr indent="0">
              <a:lnSpc>
                <a:spcPct val="170000"/>
              </a:lnSpc>
            </a:pPr>
            <a:r>
              <a:rPr lang="zh-CN" sz="1900" b="0">
                <a:solidFill>
                  <a:srgbClr val="333333"/>
                </a:solidFill>
                <a:latin typeface="黑体" panose="02010609060101010101" charset="-122"/>
                <a:ea typeface="黑体" panose="02010609060101010101" charset="-122"/>
                <a:cs typeface="黑体" panose="02010609060101010101" charset="-122"/>
              </a:rPr>
              <a:t>9.开发文创产品。</a:t>
            </a:r>
          </a:p>
          <a:p>
            <a:pPr indent="0">
              <a:lnSpc>
                <a:spcPct val="170000"/>
              </a:lnSpc>
            </a:pPr>
            <a:r>
              <a:rPr lang="zh-CN" sz="1900" b="0">
                <a:solidFill>
                  <a:srgbClr val="333333"/>
                </a:solidFill>
                <a:latin typeface="黑体" panose="02010609060101010101" charset="-122"/>
                <a:ea typeface="黑体" panose="02010609060101010101" charset="-122"/>
                <a:cs typeface="黑体" panose="02010609060101010101" charset="-122"/>
              </a:rPr>
              <a:t>10.成立了故宫学院，培养故宫学者。</a:t>
            </a:r>
          </a:p>
        </p:txBody>
      </p:sp>
      <p:sp>
        <p:nvSpPr>
          <p:cNvPr id="22" name="文本框 21"/>
          <p:cNvSpPr txBox="1"/>
          <p:nvPr/>
        </p:nvSpPr>
        <p:spPr>
          <a:xfrm>
            <a:off x="100330" y="217170"/>
            <a:ext cx="3343910" cy="583565"/>
          </a:xfrm>
          <a:prstGeom prst="rect">
            <a:avLst/>
          </a:prstGeom>
          <a:noFill/>
        </p:spPr>
        <p:txBody>
          <a:bodyPr wrap="square" rtlCol="0">
            <a:spAutoFit/>
          </a:bodyPr>
          <a:lstStyle/>
          <a:p>
            <a:r>
              <a:rPr lang="zh-CN" altLang="en-US" sz="3200">
                <a:latin typeface="黑体" panose="02010609060101010101" charset="-122"/>
                <a:ea typeface="黑体" panose="02010609060101010101" charset="-122"/>
              </a:rPr>
              <a:t>上任举措：</a:t>
            </a: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33000"/>
                    </a14:imgEffect>
                  </a14:imgLayer>
                </a14:imgProps>
              </a:ext>
              <a:ext uri="{28A0092B-C50C-407E-A947-70E740481C1C}">
                <a14:useLocalDpi xmlns:a14="http://schemas.microsoft.com/office/drawing/2010/main" val="0"/>
              </a:ext>
            </a:extLst>
          </a:blip>
          <a:srcRect r="40926"/>
          <a:stretch>
            <a:fillRect/>
          </a:stretch>
        </p:blipFill>
        <p:spPr>
          <a:xfrm>
            <a:off x="-1" y="-1"/>
            <a:ext cx="6076951" cy="6857999"/>
          </a:xfrm>
          <a:prstGeom prst="rect">
            <a:avLst/>
          </a:prstGeom>
        </p:spPr>
      </p:pic>
      <p:sp>
        <p:nvSpPr>
          <p:cNvPr id="5" name="文本框 4"/>
          <p:cNvSpPr txBox="1"/>
          <p:nvPr/>
        </p:nvSpPr>
        <p:spPr>
          <a:xfrm>
            <a:off x="6807200" y="2184400"/>
            <a:ext cx="4839970" cy="1938020"/>
          </a:xfrm>
          <a:prstGeom prst="rect">
            <a:avLst/>
          </a:prstGeom>
          <a:noFill/>
        </p:spPr>
        <p:txBody>
          <a:bodyPr vert="horz" wrap="square" rtlCol="0">
            <a:spAutoFit/>
          </a:bodyPr>
          <a:lstStyle/>
          <a:p>
            <a:pPr algn="ctr"/>
            <a:r>
              <a:rPr lang="zh-CN" altLang="en-US" sz="4000" b="1" dirty="0">
                <a:solidFill>
                  <a:srgbClr val="492731"/>
                </a:solidFill>
                <a:latin typeface="黑体" panose="02010609060101010101" charset="-122"/>
                <a:ea typeface="黑体" panose="02010609060101010101" charset="-122"/>
              </a:rPr>
              <a:t>故宫×万达电影：</a:t>
            </a:r>
          </a:p>
          <a:p>
            <a:pPr algn="ctr"/>
            <a:r>
              <a:rPr lang="zh-CN" altLang="en-US" sz="4000" b="1" dirty="0">
                <a:solidFill>
                  <a:srgbClr val="492731"/>
                </a:solidFill>
                <a:latin typeface="黑体" panose="02010609060101010101" charset="-122"/>
                <a:ea typeface="黑体" panose="02010609060101010101" charset="-122"/>
              </a:rPr>
              <a:t>味觉与视觉的</a:t>
            </a:r>
          </a:p>
          <a:p>
            <a:pPr algn="ctr"/>
            <a:r>
              <a:rPr lang="zh-CN" altLang="en-US" sz="4000" b="1" dirty="0">
                <a:solidFill>
                  <a:srgbClr val="492731"/>
                </a:solidFill>
                <a:latin typeface="黑体" panose="02010609060101010101" charset="-122"/>
                <a:ea typeface="黑体" panose="02010609060101010101" charset="-122"/>
              </a:rPr>
              <a:t>双重享受</a:t>
            </a: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2" name="文本框 11"/>
          <p:cNvSpPr txBox="1"/>
          <p:nvPr/>
        </p:nvSpPr>
        <p:spPr>
          <a:xfrm>
            <a:off x="751205" y="228600"/>
            <a:ext cx="3104515" cy="398780"/>
          </a:xfrm>
          <a:prstGeom prst="rect">
            <a:avLst/>
          </a:prstGeom>
          <a:noFill/>
          <a:ln w="9525">
            <a:noFill/>
          </a:ln>
        </p:spPr>
        <p:txBody>
          <a:bodyPr wrap="square">
            <a:spAutoFit/>
          </a:bodyPr>
          <a:lstStyle/>
          <a:p>
            <a:pPr indent="0"/>
            <a:r>
              <a:rPr lang="zh-CN" altLang="en-US" sz="2000" b="1" dirty="0">
                <a:solidFill>
                  <a:srgbClr val="492731"/>
                </a:solidFill>
                <a:latin typeface="黑体" panose="02010609060101010101" charset="-122"/>
                <a:ea typeface="黑体" panose="02010609060101010101" charset="-122"/>
                <a:sym typeface="+mn-ea"/>
              </a:rPr>
              <a:t>故宫×万达电影</a:t>
            </a:r>
            <a:endParaRPr lang="zh-CN" sz="2000" b="1">
              <a:latin typeface="黑体" panose="02010609060101010101" charset="-122"/>
              <a:ea typeface="黑体" panose="02010609060101010101" charset="-122"/>
            </a:endParaRPr>
          </a:p>
        </p:txBody>
      </p:sp>
      <p:sp>
        <p:nvSpPr>
          <p:cNvPr id="18" name="椭圆 17"/>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11200" y="845185"/>
            <a:ext cx="10770235" cy="1568450"/>
          </a:xfrm>
          <a:prstGeom prst="rect">
            <a:avLst/>
          </a:prstGeom>
          <a:noFill/>
          <a:ln w="9525">
            <a:noFill/>
          </a:ln>
        </p:spPr>
        <p:txBody>
          <a:bodyPr wrap="square">
            <a:spAutoFit/>
          </a:bodyPr>
          <a:lstStyle/>
          <a:p>
            <a:pPr indent="0">
              <a:lnSpc>
                <a:spcPct val="120000"/>
              </a:lnSpc>
            </a:pPr>
            <a:r>
              <a:rPr lang="en-US" sz="2000">
                <a:latin typeface="黑体" panose="02010609060101010101" charset="-122"/>
                <a:ea typeface="黑体" panose="02010609060101010101" charset="-122"/>
                <a:cs typeface="黑体" panose="02010609060101010101" charset="-122"/>
              </a:rPr>
              <a:t>   </a:t>
            </a:r>
            <a:r>
              <a:rPr sz="2000">
                <a:latin typeface="黑体" panose="02010609060101010101" charset="-122"/>
                <a:ea typeface="黑体" panose="02010609060101010101" charset="-122"/>
                <a:cs typeface="黑体" panose="02010609060101010101" charset="-122"/>
              </a:rPr>
              <a:t>2019年1月21日，万达电影联合朕的心意·故宫食品官宣，推出“朕要看电影”系列包装。全国万达影城现场将增设故宫主题系列布陈，观众可以一边捧着故宫主题系列爆米花、可乐一边看着电影。故宫系列爆米花有“朕心甚悦”版，桶身采用皇帝专用黄；“畅音阁日月”版，桶身提取皇帝石青色龙袍颜色。“诸事顺心可乐”，杯身采用祥龙遨游纹，喜庆吉祥。</a:t>
            </a:r>
          </a:p>
        </p:txBody>
      </p:sp>
      <p:pic>
        <p:nvPicPr>
          <p:cNvPr id="13" name="图片 13" descr="6"/>
          <p:cNvPicPr>
            <a:picLocks noChangeAspect="1"/>
          </p:cNvPicPr>
          <p:nvPr/>
        </p:nvPicPr>
        <p:blipFill>
          <a:blip r:embed="rId4"/>
          <a:stretch>
            <a:fillRect/>
          </a:stretch>
        </p:blipFill>
        <p:spPr>
          <a:xfrm>
            <a:off x="1707515" y="2690495"/>
            <a:ext cx="8389620" cy="3902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33000"/>
                    </a14:imgEffect>
                  </a14:imgLayer>
                </a14:imgProps>
              </a:ext>
              <a:ext uri="{28A0092B-C50C-407E-A947-70E740481C1C}">
                <a14:useLocalDpi xmlns:a14="http://schemas.microsoft.com/office/drawing/2010/main" val="0"/>
              </a:ext>
            </a:extLst>
          </a:blip>
          <a:srcRect r="40926"/>
          <a:stretch>
            <a:fillRect/>
          </a:stretch>
        </p:blipFill>
        <p:spPr>
          <a:xfrm>
            <a:off x="-1" y="-1"/>
            <a:ext cx="6076951" cy="6857999"/>
          </a:xfrm>
          <a:prstGeom prst="rect">
            <a:avLst/>
          </a:prstGeom>
        </p:spPr>
      </p:pic>
      <p:sp>
        <p:nvSpPr>
          <p:cNvPr id="5" name="文本框 4"/>
          <p:cNvSpPr txBox="1"/>
          <p:nvPr/>
        </p:nvSpPr>
        <p:spPr>
          <a:xfrm>
            <a:off x="6807200" y="2184400"/>
            <a:ext cx="4839970" cy="1938020"/>
          </a:xfrm>
          <a:prstGeom prst="rect">
            <a:avLst/>
          </a:prstGeom>
          <a:noFill/>
        </p:spPr>
        <p:txBody>
          <a:bodyPr vert="horz" wrap="square" rtlCol="0">
            <a:spAutoFit/>
          </a:bodyPr>
          <a:lstStyle/>
          <a:p>
            <a:pPr algn="ctr"/>
            <a:r>
              <a:rPr lang="zh-CN" altLang="en-US" sz="4000" b="1" dirty="0">
                <a:solidFill>
                  <a:srgbClr val="492731"/>
                </a:solidFill>
                <a:latin typeface="黑体" panose="02010609060101010101" charset="-122"/>
                <a:ea typeface="黑体" panose="02010609060101010101" charset="-122"/>
              </a:rPr>
              <a:t>故宫×李子柒合作：网红遇见网红，</a:t>
            </a:r>
          </a:p>
          <a:p>
            <a:pPr algn="ctr"/>
            <a:r>
              <a:rPr lang="zh-CN" altLang="en-US" sz="4000" b="1" dirty="0">
                <a:solidFill>
                  <a:srgbClr val="492731"/>
                </a:solidFill>
                <a:latin typeface="黑体" panose="02010609060101010101" charset="-122"/>
                <a:ea typeface="黑体" panose="02010609060101010101" charset="-122"/>
              </a:rPr>
              <a:t>流量与产品的结合。</a:t>
            </a: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2" name="文本框 11"/>
          <p:cNvSpPr txBox="1"/>
          <p:nvPr/>
        </p:nvSpPr>
        <p:spPr>
          <a:xfrm>
            <a:off x="751205" y="228600"/>
            <a:ext cx="3104515" cy="398780"/>
          </a:xfrm>
          <a:prstGeom prst="rect">
            <a:avLst/>
          </a:prstGeom>
          <a:noFill/>
          <a:ln w="9525">
            <a:noFill/>
          </a:ln>
        </p:spPr>
        <p:txBody>
          <a:bodyPr wrap="square">
            <a:spAutoFit/>
          </a:bodyPr>
          <a:lstStyle/>
          <a:p>
            <a:pPr indent="0"/>
            <a:r>
              <a:rPr lang="zh-CN" altLang="en-US" sz="2000" b="1" dirty="0">
                <a:solidFill>
                  <a:srgbClr val="492731"/>
                </a:solidFill>
                <a:latin typeface="黑体" panose="02010609060101010101" charset="-122"/>
                <a:ea typeface="黑体" panose="02010609060101010101" charset="-122"/>
                <a:sym typeface="+mn-ea"/>
              </a:rPr>
              <a:t>故宫×李子柒合作</a:t>
            </a:r>
            <a:endParaRPr lang="zh-CN" sz="2000" b="1">
              <a:latin typeface="黑体" panose="02010609060101010101" charset="-122"/>
              <a:ea typeface="黑体" panose="02010609060101010101" charset="-122"/>
            </a:endParaRPr>
          </a:p>
        </p:txBody>
      </p:sp>
      <p:sp>
        <p:nvSpPr>
          <p:cNvPr id="18" name="椭圆 17"/>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397510" y="1138555"/>
            <a:ext cx="4888230" cy="3784600"/>
          </a:xfrm>
          <a:prstGeom prst="rect">
            <a:avLst/>
          </a:prstGeom>
          <a:noFill/>
          <a:ln w="9525">
            <a:noFill/>
          </a:ln>
        </p:spPr>
        <p:txBody>
          <a:bodyPr wrap="square">
            <a:spAutoFit/>
          </a:bodyPr>
          <a:lstStyle/>
          <a:p>
            <a:pPr indent="0">
              <a:lnSpc>
                <a:spcPct val="120000"/>
              </a:lnSpc>
            </a:pPr>
            <a:r>
              <a:rPr lang="en-US" sz="2000">
                <a:latin typeface="黑体" panose="02010609060101010101" charset="-122"/>
                <a:ea typeface="黑体" panose="02010609060101010101" charset="-122"/>
                <a:cs typeface="黑体" panose="02010609060101010101" charset="-122"/>
              </a:rPr>
              <a:t>    </a:t>
            </a:r>
            <a:r>
              <a:rPr sz="2000">
                <a:latin typeface="黑体" panose="02010609060101010101" charset="-122"/>
                <a:ea typeface="黑体" panose="02010609060101010101" charset="-122"/>
                <a:cs typeface="黑体" panose="02010609060101010101" charset="-122"/>
              </a:rPr>
              <a:t>李子柒作为微博第一美食博主，拥有千万微博粉丝，视频累计播放超过30亿得到大众的喜爱和关注，李子柒活成成千上万都市女性向往的模样。</a:t>
            </a:r>
          </a:p>
          <a:p>
            <a:pPr indent="0">
              <a:lnSpc>
                <a:spcPct val="120000"/>
              </a:lnSpc>
            </a:pPr>
            <a:r>
              <a:rPr sz="2000">
                <a:latin typeface="黑体" panose="02010609060101010101" charset="-122"/>
                <a:ea typeface="黑体" panose="02010609060101010101" charset="-122"/>
                <a:cs typeface="黑体" panose="02010609060101010101" charset="-122"/>
              </a:rPr>
              <a:t>    她与故宫视频碰撞出来“苏造酱”，大有与“老干妈”各领风骚的势头。二者的强强联合，必定能使中华传统文化展现出全新的生命力，也能让传统文化更加平民化、流行化，以更亲民的方式在社会中得到广泛的传播。</a:t>
            </a:r>
          </a:p>
        </p:txBody>
      </p:sp>
      <p:pic>
        <p:nvPicPr>
          <p:cNvPr id="21" name="图片 15" descr="IMG_256"/>
          <p:cNvPicPr>
            <a:picLocks noChangeAspect="1"/>
          </p:cNvPicPr>
          <p:nvPr/>
        </p:nvPicPr>
        <p:blipFill>
          <a:blip r:embed="rId4"/>
          <a:stretch>
            <a:fillRect/>
          </a:stretch>
        </p:blipFill>
        <p:spPr>
          <a:xfrm>
            <a:off x="5610225" y="1656715"/>
            <a:ext cx="6386830" cy="354457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33000"/>
                    </a14:imgEffect>
                  </a14:imgLayer>
                </a14:imgProps>
              </a:ext>
              <a:ext uri="{28A0092B-C50C-407E-A947-70E740481C1C}">
                <a14:useLocalDpi xmlns:a14="http://schemas.microsoft.com/office/drawing/2010/main" val="0"/>
              </a:ext>
            </a:extLst>
          </a:blip>
          <a:srcRect r="40926"/>
          <a:stretch>
            <a:fillRect/>
          </a:stretch>
        </p:blipFill>
        <p:spPr>
          <a:xfrm>
            <a:off x="-1" y="-1"/>
            <a:ext cx="6076951" cy="6857999"/>
          </a:xfrm>
          <a:prstGeom prst="rect">
            <a:avLst/>
          </a:prstGeom>
        </p:spPr>
      </p:pic>
      <p:sp>
        <p:nvSpPr>
          <p:cNvPr id="5" name="文本框 4"/>
          <p:cNvSpPr txBox="1"/>
          <p:nvPr/>
        </p:nvSpPr>
        <p:spPr>
          <a:xfrm>
            <a:off x="6792595" y="2184400"/>
            <a:ext cx="4839970" cy="1938020"/>
          </a:xfrm>
          <a:prstGeom prst="rect">
            <a:avLst/>
          </a:prstGeom>
          <a:noFill/>
        </p:spPr>
        <p:txBody>
          <a:bodyPr vert="horz" wrap="square" rtlCol="0">
            <a:spAutoFit/>
          </a:bodyPr>
          <a:lstStyle/>
          <a:p>
            <a:pPr algn="ctr"/>
            <a:r>
              <a:rPr lang="zh-CN" altLang="en-US" sz="4000" b="1" dirty="0">
                <a:solidFill>
                  <a:srgbClr val="492731"/>
                </a:solidFill>
                <a:latin typeface="黑体" panose="02010609060101010101" charset="-122"/>
                <a:ea typeface="黑体" panose="02010609060101010101" charset="-122"/>
              </a:rPr>
              <a:t>故宫：</a:t>
            </a:r>
          </a:p>
          <a:p>
            <a:pPr algn="ctr"/>
            <a:r>
              <a:rPr lang="zh-CN" altLang="en-US" sz="4000" b="1" dirty="0">
                <a:solidFill>
                  <a:srgbClr val="492731"/>
                </a:solidFill>
                <a:latin typeface="黑体" panose="02010609060101010101" charset="-122"/>
                <a:ea typeface="黑体" panose="02010609060101010101" charset="-122"/>
              </a:rPr>
              <a:t>线上开花，</a:t>
            </a:r>
          </a:p>
          <a:p>
            <a:pPr algn="ctr"/>
            <a:r>
              <a:rPr lang="zh-CN" altLang="en-US" sz="4000" b="1" dirty="0">
                <a:solidFill>
                  <a:srgbClr val="492731"/>
                </a:solidFill>
                <a:latin typeface="黑体" panose="02010609060101010101" charset="-122"/>
                <a:ea typeface="黑体" panose="02010609060101010101" charset="-122"/>
              </a:rPr>
              <a:t>线下也结果。</a:t>
            </a:r>
            <a:endParaRPr lang="en-US" altLang="zh-CN" sz="4000" b="1" dirty="0">
              <a:solidFill>
                <a:srgbClr val="49273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1417955" y="1234440"/>
            <a:ext cx="8441690" cy="1568450"/>
          </a:xfrm>
          <a:prstGeom prst="rect">
            <a:avLst/>
          </a:prstGeom>
          <a:noFill/>
          <a:ln w="9525">
            <a:noFill/>
          </a:ln>
        </p:spPr>
        <p:txBody>
          <a:bodyPr wrap="square">
            <a:spAutoFit/>
          </a:bodyPr>
          <a:lstStyle/>
          <a:p>
            <a:pPr indent="0"/>
            <a:r>
              <a:rPr lang="en-US" altLang="zh-CN" sz="2400" b="0">
                <a:solidFill>
                  <a:srgbClr val="2F2F2F"/>
                </a:solidFill>
                <a:latin typeface="黑体" panose="02010609060101010101" charset="-122"/>
                <a:ea typeface="黑体" panose="02010609060101010101" charset="-122"/>
                <a:cs typeface="黑体" panose="02010609060101010101" charset="-122"/>
              </a:rPr>
              <a:t>    </a:t>
            </a:r>
            <a:r>
              <a:rPr lang="zh-CN" sz="2400" b="0">
                <a:solidFill>
                  <a:srgbClr val="2F2F2F"/>
                </a:solidFill>
                <a:latin typeface="黑体" panose="02010609060101010101" charset="-122"/>
                <a:ea typeface="黑体" panose="02010609060101010101" charset="-122"/>
                <a:cs typeface="黑体" panose="02010609060101010101" charset="-122"/>
              </a:rPr>
              <a:t>2018年，“朕的心意”快闪店出现在三里屯，这是故宫在北京首家线下快闪店。仅仅用了两周时间，所售商品“妃常暖”姜茶、“亭亭御栗”、“海错图曲奇饼”等小吃都作为新年年货零食，被抢购一空了。</a:t>
            </a:r>
            <a:endParaRPr lang="zh-CN" altLang="en-US" sz="2400" b="0">
              <a:solidFill>
                <a:srgbClr val="2F2F2F"/>
              </a:solidFill>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751205" y="228600"/>
            <a:ext cx="3104515" cy="398780"/>
          </a:xfrm>
          <a:prstGeom prst="rect">
            <a:avLst/>
          </a:prstGeom>
          <a:noFill/>
          <a:ln w="9525">
            <a:noFill/>
          </a:ln>
        </p:spPr>
        <p:txBody>
          <a:bodyPr wrap="square">
            <a:spAutoFit/>
          </a:bodyPr>
          <a:lstStyle/>
          <a:p>
            <a:pPr indent="0"/>
            <a:r>
              <a:rPr lang="zh-CN" altLang="en-US" sz="2000" b="1" dirty="0">
                <a:solidFill>
                  <a:srgbClr val="492731"/>
                </a:solidFill>
                <a:latin typeface="黑体" panose="02010609060101010101" charset="-122"/>
                <a:ea typeface="黑体" panose="02010609060101010101" charset="-122"/>
                <a:sym typeface="+mn-ea"/>
              </a:rPr>
              <a:t>故宫×线下</a:t>
            </a:r>
          </a:p>
        </p:txBody>
      </p:sp>
      <p:sp>
        <p:nvSpPr>
          <p:cNvPr id="20" name="椭圆 19"/>
          <p:cNvSpPr/>
          <p:nvPr/>
        </p:nvSpPr>
        <p:spPr>
          <a:xfrm>
            <a:off x="397510" y="266065"/>
            <a:ext cx="353695" cy="324485"/>
          </a:xfrm>
          <a:prstGeom prst="ellipse">
            <a:avLst/>
          </a:prstGeom>
          <a:solidFill>
            <a:srgbClr val="987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639570" y="3470275"/>
            <a:ext cx="8220075" cy="1938020"/>
          </a:xfrm>
          <a:prstGeom prst="rect">
            <a:avLst/>
          </a:prstGeom>
          <a:noFill/>
          <a:ln w="9525">
            <a:noFill/>
          </a:ln>
        </p:spPr>
        <p:txBody>
          <a:bodyPr wrap="square">
            <a:spAutoFit/>
          </a:bodyPr>
          <a:lstStyle/>
          <a:p>
            <a:pPr indent="0"/>
            <a:r>
              <a:rPr lang="zh-CN" sz="2400" b="0">
                <a:latin typeface="黑体" panose="02010609060101010101" charset="-122"/>
                <a:ea typeface="黑体" panose="02010609060101010101" charset="-122"/>
                <a:cs typeface="黑体" panose="02010609060101010101" charset="-122"/>
              </a:rPr>
              <a:t>总结：</a:t>
            </a:r>
            <a:endParaRPr lang="zh-CN" sz="2400" b="0">
              <a:solidFill>
                <a:srgbClr val="2F2F2F"/>
              </a:solidFill>
              <a:latin typeface="黑体" panose="02010609060101010101" charset="-122"/>
              <a:ea typeface="黑体" panose="02010609060101010101" charset="-122"/>
              <a:cs typeface="黑体" panose="02010609060101010101" charset="-122"/>
            </a:endParaRPr>
          </a:p>
          <a:p>
            <a:pPr indent="0"/>
            <a:r>
              <a:rPr lang="zh-CN" sz="2400" b="0">
                <a:solidFill>
                  <a:srgbClr val="2F2F2F"/>
                </a:solidFill>
                <a:latin typeface="黑体" panose="02010609060101010101" charset="-122"/>
                <a:ea typeface="黑体" panose="02010609060101010101" charset="-122"/>
                <a:cs typeface="黑体" panose="02010609060101010101" charset="-122"/>
              </a:rPr>
              <a:t>    从厚重的故宫文化到反差萌系文化，迎合了年轻消费群体的喜好，配上脑洞奇大的文案、萌系的画风，形成了多元化的文化输出，使得传统文化生动起来、历史人物“活”起来，故宫文化火起来！</a:t>
            </a:r>
            <a:endParaRPr lang="zh-CN" altLang="en-US" sz="2400" b="0">
              <a:solidFill>
                <a:srgbClr val="2F2F2F"/>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703" b="89828" l="0" r="100000">
                        <a14:backgroundMark x1="89375" y1="31925" x2="89375" y2="31925"/>
                        <a14:backgroundMark x1="60313" y1="50391" x2="60313" y2="50391"/>
                        <a14:backgroundMark x1="61042" y1="50235" x2="61042" y2="50235"/>
                        <a14:backgroundMark x1="60729" y1="51174" x2="63854" y2="54304"/>
                        <a14:backgroundMark x1="59479" y1="52113" x2="63333" y2="53834"/>
                        <a14:backgroundMark x1="60208" y1="54617" x2="63958" y2="55086"/>
                        <a14:backgroundMark x1="72292" y1="50391" x2="80833" y2="51174"/>
                        <a14:backgroundMark x1="64271" y1="41315" x2="64271" y2="41315"/>
                        <a14:backgroundMark x1="65104" y1="41941" x2="65104" y2="41941"/>
                        <a14:backgroundMark x1="62917" y1="49922" x2="62917" y2="49922"/>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13005" r="30853" b="43655"/>
          <a:stretch>
            <a:fillRect/>
          </a:stretch>
        </p:blipFill>
        <p:spPr>
          <a:xfrm>
            <a:off x="-29497" y="1567749"/>
            <a:ext cx="7639665" cy="5334496"/>
          </a:xfrm>
          <a:prstGeom prst="rect">
            <a:avLst/>
          </a:prstGeom>
        </p:spPr>
      </p:pic>
      <p:pic>
        <p:nvPicPr>
          <p:cNvPr id="12" name="图片 10"/>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8794443" y="3129754"/>
            <a:ext cx="13906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7"/>
          <p:cNvSpPr>
            <a:spLocks noChangeArrowheads="1"/>
          </p:cNvSpPr>
          <p:nvPr/>
        </p:nvSpPr>
        <p:spPr bwMode="auto">
          <a:xfrm>
            <a:off x="8230002" y="1567749"/>
            <a:ext cx="1954382"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肆</a:t>
            </a:r>
          </a:p>
        </p:txBody>
      </p:sp>
      <p:sp>
        <p:nvSpPr>
          <p:cNvPr id="16" name="矩形 15"/>
          <p:cNvSpPr/>
          <p:nvPr/>
        </p:nvSpPr>
        <p:spPr>
          <a:xfrm>
            <a:off x="7396829" y="4325676"/>
            <a:ext cx="3620725" cy="738664"/>
          </a:xfrm>
          <a:prstGeom prst="rect">
            <a:avLst/>
          </a:prstGeom>
        </p:spPr>
        <p:txBody>
          <a:bodyPr wrap="square">
            <a:spAutoFit/>
          </a:bodyPr>
          <a:lstStyle/>
          <a:p>
            <a:pPr algn="ctr">
              <a:lnSpc>
                <a:spcPct val="150000"/>
              </a:lnSpc>
            </a:pPr>
            <a:r>
              <a:rPr lang="en-US" altLang="zh-CN" sz="1400" spc="300" noProof="1">
                <a:latin typeface="Adobe 明體 Std L" panose="02020300000000000000" pitchFamily="18" charset="-128"/>
                <a:ea typeface="Adobe 明體 Std L" panose="02020300000000000000" pitchFamily="18" charset="-128"/>
              </a:rPr>
              <a:t>Lorem Ipsum Dolor Sit Er Elit Lamet, Consectetaur</a:t>
            </a:r>
            <a:endParaRPr lang="zh-CN" altLang="en-US" sz="1400" spc="300" dirty="0">
              <a:latin typeface="Adobe 明體 Std L" panose="02020300000000000000" pitchFamily="18" charset="-128"/>
              <a:ea typeface="Adobe 明體 Std L" panose="02020300000000000000" pitchFamily="18" charset="-128"/>
            </a:endParaRPr>
          </a:p>
        </p:txBody>
      </p:sp>
      <p:sp>
        <p:nvSpPr>
          <p:cNvPr id="17" name="文本框 16"/>
          <p:cNvSpPr txBox="1"/>
          <p:nvPr/>
        </p:nvSpPr>
        <p:spPr>
          <a:xfrm>
            <a:off x="7049295" y="3801793"/>
            <a:ext cx="4315795" cy="523220"/>
          </a:xfrm>
          <a:prstGeom prst="rect">
            <a:avLst/>
          </a:prstGeom>
          <a:noFill/>
        </p:spPr>
        <p:txBody>
          <a:bodyPr wrap="square" rtlCol="0">
            <a:spAutoFit/>
          </a:bodyPr>
          <a:lstStyle/>
          <a:p>
            <a:pPr algn="ctr"/>
            <a:r>
              <a:rPr lang="zh-CN" altLang="en-US" sz="2800" spc="600" dirty="0">
                <a:latin typeface="方正隶变_GBK" panose="03000509000000000000" pitchFamily="65" charset="-122"/>
                <a:ea typeface="方正隶变_GBK" panose="03000509000000000000" pitchFamily="65" charset="-122"/>
              </a:rPr>
              <a:t>输入你的标题内容</a:t>
            </a: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1"/>
            <a:ext cx="12192000" cy="6812281"/>
          </a:xfrm>
          <a:prstGeom prst="rect">
            <a:avLst/>
          </a:prstGeom>
        </p:spPr>
      </p:pic>
      <p:pic>
        <p:nvPicPr>
          <p:cNvPr id="11" name="图片 5"/>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a:fillRect/>
          </a:stretch>
        </p:blipFill>
        <p:spPr bwMode="auto">
          <a:xfrm>
            <a:off x="-22225" y="4434840"/>
            <a:ext cx="12280592" cy="242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组合 20"/>
          <p:cNvGrpSpPr/>
          <p:nvPr/>
        </p:nvGrpSpPr>
        <p:grpSpPr>
          <a:xfrm>
            <a:off x="4693200" y="390153"/>
            <a:ext cx="2805601" cy="4130478"/>
            <a:chOff x="4549367" y="390153"/>
            <a:chExt cx="2805601" cy="4130478"/>
          </a:xfrm>
        </p:grpSpPr>
        <p:pic>
          <p:nvPicPr>
            <p:cNvPr id="26" name="图片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49367" y="2148823"/>
              <a:ext cx="417743" cy="61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hidden="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8238" y="390153"/>
              <a:ext cx="1804116" cy="4130478"/>
            </a:xfrm>
            <a:prstGeom prst="rect">
              <a:avLst/>
            </a:prstGeom>
          </p:spPr>
        </p:pic>
        <p:pic>
          <p:nvPicPr>
            <p:cNvPr id="28" name="图片 27"/>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89376"/>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6655798" y="3366178"/>
              <a:ext cx="699170" cy="883247"/>
            </a:xfrm>
            <a:prstGeom prst="rect">
              <a:avLst/>
            </a:prstGeom>
          </p:spPr>
        </p:pic>
        <p:sp>
          <p:nvSpPr>
            <p:cNvPr id="29" name="文本框 28"/>
            <p:cNvSpPr txBox="1"/>
            <p:nvPr/>
          </p:nvSpPr>
          <p:spPr>
            <a:xfrm>
              <a:off x="6747928" y="3499149"/>
              <a:ext cx="446168" cy="646331"/>
            </a:xfrm>
            <a:prstGeom prst="rect">
              <a:avLst/>
            </a:prstGeom>
            <a:noFill/>
          </p:spPr>
          <p:txBody>
            <a:bodyPr wrap="square" rtlCol="0">
              <a:spAutoFit/>
            </a:bodyPr>
            <a:lstStyle/>
            <a:p>
              <a:r>
                <a:rPr lang="zh-CN" altLang="en-US" dirty="0">
                  <a:solidFill>
                    <a:schemeClr val="bg1"/>
                  </a:solidFill>
                  <a:latin typeface="方正隶变_GBK" panose="03000509000000000000" pitchFamily="65" charset="-122"/>
                  <a:ea typeface="方正隶变_GBK" panose="03000509000000000000" pitchFamily="65" charset="-122"/>
                </a:rPr>
                <a:t>故宫</a:t>
              </a:r>
            </a:p>
          </p:txBody>
        </p:sp>
      </p:grpSp>
      <p:sp>
        <p:nvSpPr>
          <p:cNvPr id="2" name="文本框 1"/>
          <p:cNvSpPr txBox="1"/>
          <p:nvPr/>
        </p:nvSpPr>
        <p:spPr>
          <a:xfrm>
            <a:off x="5462866" y="701740"/>
            <a:ext cx="1292662" cy="4120443"/>
          </a:xfrm>
          <a:prstGeom prst="rect">
            <a:avLst/>
          </a:prstGeom>
          <a:noFill/>
        </p:spPr>
        <p:txBody>
          <a:bodyPr vert="eaVert" wrap="square" rtlCol="0">
            <a:spAutoFit/>
          </a:bodyPr>
          <a:lstStyle/>
          <a:p>
            <a:r>
              <a:rPr lang="zh-CN" altLang="en-US" sz="7200" dirty="0">
                <a:solidFill>
                  <a:srgbClr val="492731"/>
                </a:solidFill>
                <a:latin typeface="方正行楷繁体" panose="02010601030101010101" pitchFamily="2" charset="-122"/>
                <a:ea typeface="方正行楷繁体" panose="02010601030101010101" pitchFamily="2" charset="-122"/>
              </a:rPr>
              <a:t>感谢观看</a:t>
            </a:r>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1371600" y="1784350"/>
            <a:ext cx="9448800" cy="3044190"/>
          </a:xfrm>
          <a:prstGeom prst="rect">
            <a:avLst/>
          </a:prstGeom>
          <a:noFill/>
          <a:ln w="9525">
            <a:noFill/>
          </a:ln>
        </p:spPr>
        <p:txBody>
          <a:bodyPr wrap="square">
            <a:spAutoFit/>
          </a:bodyPr>
          <a:lstStyle/>
          <a:p>
            <a:pPr indent="0">
              <a:lnSpc>
                <a:spcPct val="120000"/>
              </a:lnSpc>
            </a:pPr>
            <a:r>
              <a:rPr lang="en-US" altLang="zh-CN" sz="3200" b="1">
                <a:solidFill>
                  <a:srgbClr val="000000"/>
                </a:solidFill>
                <a:ea typeface="宋体" panose="02010600030101010101" pitchFamily="2" charset="-122"/>
              </a:rPr>
              <a:t>       </a:t>
            </a:r>
            <a:r>
              <a:rPr lang="zh-CN" sz="3200" b="1">
                <a:solidFill>
                  <a:srgbClr val="000000"/>
                </a:solidFill>
                <a:latin typeface="黑体" panose="02010609060101010101" charset="-122"/>
                <a:ea typeface="黑体" panose="02010609060101010101" charset="-122"/>
                <a:cs typeface="黑体" panose="02010609060101010101" charset="-122"/>
              </a:rPr>
              <a:t>单霁翔上任第一天，就开始怀着敬畏之心，一步步丈量脚下这方特殊的土地。单院长赋予故宫的不只是活泼泼的“新”一字，还有他更看重的沉甸甸的两个字：尊严</a:t>
            </a:r>
            <a:r>
              <a:rPr lang="en-US" sz="3200" b="1">
                <a:solidFill>
                  <a:srgbClr val="000000"/>
                </a:solidFill>
                <a:latin typeface="黑体" panose="02010609060101010101" charset="-122"/>
                <a:ea typeface="黑体" panose="02010609060101010101" charset="-122"/>
                <a:cs typeface="黑体" panose="02010609060101010101" charset="-122"/>
              </a:rPr>
              <a:t>——</a:t>
            </a:r>
            <a:r>
              <a:rPr lang="zh-CN" sz="3200" b="1">
                <a:solidFill>
                  <a:srgbClr val="000000"/>
                </a:solidFill>
                <a:latin typeface="黑体" panose="02010609060101010101" charset="-122"/>
                <a:ea typeface="黑体" panose="02010609060101010101" charset="-122"/>
                <a:cs typeface="黑体" panose="02010609060101010101" charset="-122"/>
              </a:rPr>
              <a:t>故宫的尊严，每一个旅客的尊严。</a:t>
            </a:r>
            <a:endParaRPr lang="zh-CN" altLang="en-US" sz="3200" b="1">
              <a:solidFill>
                <a:srgbClr val="000000"/>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703" b="89828" l="0" r="100000">
                        <a14:backgroundMark x1="89375" y1="31925" x2="89375" y2="31925"/>
                        <a14:backgroundMark x1="60313" y1="50391" x2="60313" y2="50391"/>
                        <a14:backgroundMark x1="61042" y1="50235" x2="61042" y2="50235"/>
                        <a14:backgroundMark x1="60729" y1="51174" x2="63854" y2="54304"/>
                        <a14:backgroundMark x1="59479" y1="52113" x2="63333" y2="53834"/>
                        <a14:backgroundMark x1="60208" y1="54617" x2="63958" y2="55086"/>
                        <a14:backgroundMark x1="72292" y1="50391" x2="80833" y2="51174"/>
                        <a14:backgroundMark x1="64271" y1="41315" x2="64271" y2="41315"/>
                        <a14:backgroundMark x1="65104" y1="41941" x2="65104" y2="41941"/>
                        <a14:backgroundMark x1="62917" y1="49922" x2="62917" y2="49922"/>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13005" r="30853" b="43655"/>
          <a:stretch>
            <a:fillRect/>
          </a:stretch>
        </p:blipFill>
        <p:spPr>
          <a:xfrm>
            <a:off x="-287" y="1523299"/>
            <a:ext cx="7639665" cy="5334496"/>
          </a:xfrm>
          <a:prstGeom prst="rect">
            <a:avLst/>
          </a:prstGeom>
        </p:spPr>
      </p:pic>
      <p:pic>
        <p:nvPicPr>
          <p:cNvPr id="12" name="图片 10"/>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8794443" y="3129754"/>
            <a:ext cx="13906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7"/>
          <p:cNvSpPr>
            <a:spLocks noChangeArrowheads="1"/>
          </p:cNvSpPr>
          <p:nvPr/>
        </p:nvSpPr>
        <p:spPr bwMode="auto">
          <a:xfrm>
            <a:off x="7363153" y="1567749"/>
            <a:ext cx="3688080"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3800" dirty="0">
                <a:solidFill>
                  <a:srgbClr val="492731"/>
                </a:solidFill>
                <a:latin typeface="方正行楷繁体" panose="02010601030101010101" pitchFamily="2" charset="-122"/>
                <a:ea typeface="方正行楷繁体" panose="02010601030101010101" pitchFamily="2" charset="-122"/>
                <a:sym typeface="叶根友毛笔行书2.0版" pitchFamily="2" charset="-122"/>
              </a:rPr>
              <a:t>2013</a:t>
            </a:r>
          </a:p>
        </p:txBody>
      </p:sp>
      <p:sp>
        <p:nvSpPr>
          <p:cNvPr id="16" name="矩形 15"/>
          <p:cNvSpPr/>
          <p:nvPr/>
        </p:nvSpPr>
        <p:spPr>
          <a:xfrm>
            <a:off x="7639399" y="4249476"/>
            <a:ext cx="3620725" cy="506730"/>
          </a:xfrm>
          <a:prstGeom prst="rect">
            <a:avLst/>
          </a:prstGeom>
        </p:spPr>
        <p:txBody>
          <a:bodyPr wrap="square">
            <a:spAutoFit/>
          </a:bodyPr>
          <a:lstStyle/>
          <a:p>
            <a:pPr algn="ctr">
              <a:lnSpc>
                <a:spcPct val="150000"/>
              </a:lnSpc>
            </a:pPr>
            <a:r>
              <a:rPr lang="en-US" altLang="zh-CN" b="1" spc="300" noProof="1">
                <a:latin typeface="黑体" panose="02010609060101010101" charset="-122"/>
                <a:ea typeface="黑体" panose="02010609060101010101" charset="-122"/>
                <a:cs typeface="黑体" panose="02010609060101010101" charset="-122"/>
              </a:rPr>
              <a:t>App应用《胤禛美人图》</a:t>
            </a:r>
          </a:p>
        </p:txBody>
      </p:sp>
      <p:sp>
        <p:nvSpPr>
          <p:cNvPr id="17" name="文本框 16"/>
          <p:cNvSpPr txBox="1"/>
          <p:nvPr/>
        </p:nvSpPr>
        <p:spPr>
          <a:xfrm>
            <a:off x="7291865" y="3899583"/>
            <a:ext cx="4315795" cy="521970"/>
          </a:xfrm>
          <a:prstGeom prst="rect">
            <a:avLst/>
          </a:prstGeom>
          <a:noFill/>
        </p:spPr>
        <p:txBody>
          <a:bodyPr wrap="square" rtlCol="0">
            <a:spAutoFit/>
          </a:bodyPr>
          <a:lstStyle/>
          <a:p>
            <a:pPr algn="ctr"/>
            <a:r>
              <a:rPr lang="zh-CN" altLang="en-US" sz="2800" spc="600" dirty="0">
                <a:latin typeface="方正隶变_GBK" panose="03000509000000000000" pitchFamily="65" charset="-122"/>
                <a:ea typeface="方正隶变_GBK" panose="03000509000000000000" pitchFamily="65" charset="-122"/>
              </a:rPr>
              <a:t>故宫X移动设备</a:t>
            </a:r>
          </a:p>
        </p:txBody>
      </p:sp>
    </p:spTree>
  </p:cSld>
  <p:clrMapOvr>
    <a:masterClrMapping/>
  </p:clrMapOvr>
  <mc:AlternateContent xmlns:mc="http://schemas.openxmlformats.org/markup-compatibility/2006" xmlns:p14="http://schemas.microsoft.com/office/powerpoint/2010/main">
    <mc:Choice Requires="p14">
      <p:transition p14:dur="50" advTm="765"/>
    </mc:Choice>
    <mc:Fallback xmlns="">
      <p:transition advTm="7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147322"/>
            <a:ext cx="12192000" cy="6858001"/>
          </a:xfrm>
          <a:prstGeom prst="rect">
            <a:avLst/>
          </a:prstGeom>
        </p:spPr>
      </p:pic>
      <p:sp>
        <p:nvSpPr>
          <p:cNvPr id="100" name="文本框 99"/>
          <p:cNvSpPr txBox="1"/>
          <p:nvPr/>
        </p:nvSpPr>
        <p:spPr>
          <a:xfrm>
            <a:off x="195580" y="1226820"/>
            <a:ext cx="7179310" cy="3338195"/>
          </a:xfrm>
          <a:prstGeom prst="rect">
            <a:avLst/>
          </a:prstGeom>
          <a:noFill/>
          <a:ln w="9525">
            <a:noFill/>
          </a:ln>
        </p:spPr>
        <p:txBody>
          <a:bodyPr wrap="square">
            <a:spAutoFit/>
          </a:bodyPr>
          <a:lstStyle/>
          <a:p>
            <a:pPr indent="0">
              <a:lnSpc>
                <a:spcPct val="110000"/>
              </a:lnSpc>
            </a:pPr>
            <a:r>
              <a:rPr lang="en-US" altLang="zh-CN" sz="2400" b="0">
                <a:solidFill>
                  <a:srgbClr val="000000"/>
                </a:solidFill>
                <a:latin typeface="黑体" panose="02010609060101010101" charset="-122"/>
                <a:ea typeface="黑体" panose="02010609060101010101" charset="-122"/>
                <a:cs typeface="黑体" panose="02010609060101010101" charset="-122"/>
              </a:rPr>
              <a:t>    </a:t>
            </a:r>
            <a:r>
              <a:rPr lang="zh-CN" sz="2400" b="0">
                <a:solidFill>
                  <a:srgbClr val="000000"/>
                </a:solidFill>
                <a:latin typeface="黑体" panose="02010609060101010101" charset="-122"/>
                <a:ea typeface="黑体" panose="02010609060101010101" charset="-122"/>
                <a:cs typeface="黑体" panose="02010609060101010101" charset="-122"/>
              </a:rPr>
              <a:t>2013年5月，故宫博物馆发布一款App应用《胤禛美人图》，旨在向广大年轻人介绍故宫的《胤禛美人图》。</a:t>
            </a:r>
          </a:p>
          <a:p>
            <a:pPr indent="0">
              <a:lnSpc>
                <a:spcPct val="110000"/>
              </a:lnSpc>
            </a:pPr>
            <a:r>
              <a:rPr lang="zh-CN" sz="2400" b="0">
                <a:solidFill>
                  <a:srgbClr val="000000"/>
                </a:solidFill>
                <a:latin typeface="黑体" panose="02010609060101010101" charset="-122"/>
                <a:ea typeface="黑体" panose="02010609060101010101" charset="-122"/>
                <a:cs typeface="黑体" panose="02010609060101010101" charset="-122"/>
              </a:rPr>
              <a:t>    这是故宫博物院首次尝试开发制作App。与其他博物馆不同，故宫博物院第一次并不是推出一个“大而全”的故宫全面介绍或导览功能的App，而是以在观众中知名度较高的“十二美人”绘画藏品为对象。</a:t>
            </a:r>
            <a:endParaRPr lang="zh-CN" altLang="en-US" sz="2400" b="0">
              <a:solidFill>
                <a:srgbClr val="000000"/>
              </a:solidFill>
              <a:latin typeface="黑体" panose="02010609060101010101" charset="-122"/>
              <a:ea typeface="黑体" panose="02010609060101010101" charset="-122"/>
              <a:cs typeface="黑体" panose="02010609060101010101" charset="-122"/>
            </a:endParaRPr>
          </a:p>
        </p:txBody>
      </p:sp>
      <p:sp>
        <p:nvSpPr>
          <p:cNvPr id="27" name="文本框 26"/>
          <p:cNvSpPr txBox="1"/>
          <p:nvPr/>
        </p:nvSpPr>
        <p:spPr>
          <a:xfrm>
            <a:off x="0" y="282892"/>
            <a:ext cx="5080000" cy="583565"/>
          </a:xfrm>
          <a:prstGeom prst="rect">
            <a:avLst/>
          </a:prstGeom>
          <a:noFill/>
          <a:ln w="9525">
            <a:noFill/>
          </a:ln>
        </p:spPr>
        <p:txBody>
          <a:bodyPr>
            <a:spAutoFit/>
          </a:bodyPr>
          <a:lstStyle/>
          <a:p>
            <a:pPr indent="0"/>
            <a:r>
              <a:rPr lang="zh-CN" sz="3200" b="1">
                <a:latin typeface="黑体" panose="02010609060101010101" charset="-122"/>
                <a:ea typeface="黑体" panose="02010609060101010101" charset="-122"/>
                <a:cs typeface="黑体" panose="02010609060101010101" charset="-122"/>
              </a:rPr>
              <a:t>《胤禛美人图》</a:t>
            </a:r>
            <a:r>
              <a:rPr lang="en-US" altLang="zh-CN" sz="3200" b="1">
                <a:latin typeface="黑体" panose="02010609060101010101" charset="-122"/>
                <a:ea typeface="黑体" panose="02010609060101010101" charset="-122"/>
                <a:cs typeface="黑体" panose="02010609060101010101" charset="-122"/>
              </a:rPr>
              <a:t>APP</a:t>
            </a:r>
          </a:p>
        </p:txBody>
      </p:sp>
      <p:pic>
        <p:nvPicPr>
          <p:cNvPr id="40" name="图片 39" descr="635429398425218797"/>
          <p:cNvPicPr>
            <a:picLocks noChangeAspect="1"/>
          </p:cNvPicPr>
          <p:nvPr/>
        </p:nvPicPr>
        <p:blipFill>
          <a:blip r:embed="rId4"/>
          <a:stretch>
            <a:fillRect/>
          </a:stretch>
        </p:blipFill>
        <p:spPr>
          <a:xfrm>
            <a:off x="7595870" y="474345"/>
            <a:ext cx="4434205" cy="59099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0" y="-2"/>
            <a:ext cx="12192000" cy="6858001"/>
          </a:xfrm>
          <a:prstGeom prst="rect">
            <a:avLst/>
          </a:prstGeom>
        </p:spPr>
      </p:pic>
      <p:sp>
        <p:nvSpPr>
          <p:cNvPr id="100" name="文本框 99"/>
          <p:cNvSpPr txBox="1"/>
          <p:nvPr/>
        </p:nvSpPr>
        <p:spPr>
          <a:xfrm>
            <a:off x="659130" y="1348105"/>
            <a:ext cx="11050270" cy="3448685"/>
          </a:xfrm>
          <a:prstGeom prst="rect">
            <a:avLst/>
          </a:prstGeom>
          <a:noFill/>
          <a:ln w="9525">
            <a:noFill/>
          </a:ln>
        </p:spPr>
        <p:txBody>
          <a:bodyPr wrap="square">
            <a:spAutoFit/>
          </a:bodyPr>
          <a:lstStyle/>
          <a:p>
            <a:pPr indent="0">
              <a:lnSpc>
                <a:spcPct val="130000"/>
              </a:lnSpc>
            </a:pPr>
            <a:r>
              <a:rPr lang="en-US" altLang="zh-CN" sz="2400" b="0">
                <a:solidFill>
                  <a:srgbClr val="000000"/>
                </a:solidFill>
                <a:latin typeface="黑体" panose="02010609060101010101" charset="-122"/>
                <a:ea typeface="黑体" panose="02010609060101010101" charset="-122"/>
                <a:cs typeface="黑体" panose="02010609060101010101" charset="-122"/>
              </a:rPr>
              <a:t>    </a:t>
            </a:r>
            <a:r>
              <a:rPr lang="zh-CN" sz="2400" b="0">
                <a:solidFill>
                  <a:srgbClr val="000000"/>
                </a:solidFill>
                <a:latin typeface="黑体" panose="02010609060101010101" charset="-122"/>
                <a:ea typeface="黑体" panose="02010609060101010101" charset="-122"/>
                <a:cs typeface="黑体" panose="02010609060101010101" charset="-122"/>
              </a:rPr>
              <a:t>这个APP以清晰的藏品图为基础，串联起家具、陶瓷、宫廷生活、书画等各方面的研究成果，并对绘画本身的构图、技法进行分析。其藏品虽然等级不高，但具有典型清代宫廷绘画特色，上线两周下载量就超过20万，并且在2013年获“DFA Award”亚洲最具影响力优秀设计奖。</a:t>
            </a:r>
          </a:p>
          <a:p>
            <a:pPr indent="0">
              <a:lnSpc>
                <a:spcPct val="130000"/>
              </a:lnSpc>
            </a:pPr>
            <a:r>
              <a:rPr lang="zh-CN" sz="2400" b="0">
                <a:solidFill>
                  <a:srgbClr val="000000"/>
                </a:solidFill>
                <a:latin typeface="黑体" panose="02010609060101010101" charset="-122"/>
                <a:ea typeface="黑体" panose="02010609060101010101" charset="-122"/>
                <a:cs typeface="黑体" panose="02010609060101010101" charset="-122"/>
              </a:rPr>
              <a:t>    APP中立轴画卷保留了原本屏风的样式，指尖轻滑，闪烁的烛台和旋转的发髻，让藏品仿佛穿越数百年活了过来，也使得观众仿佛穿越了时间的长河，窥视到历史的足迹和故宫的底蕴。由此为“故宫气质”定下了基调。</a:t>
            </a:r>
          </a:p>
        </p:txBody>
      </p:sp>
      <p:sp>
        <p:nvSpPr>
          <p:cNvPr id="27" name="文本框 26"/>
          <p:cNvSpPr txBox="1"/>
          <p:nvPr/>
        </p:nvSpPr>
        <p:spPr>
          <a:xfrm>
            <a:off x="88265" y="268287"/>
            <a:ext cx="5080000" cy="583565"/>
          </a:xfrm>
          <a:prstGeom prst="rect">
            <a:avLst/>
          </a:prstGeom>
          <a:noFill/>
          <a:ln w="9525">
            <a:noFill/>
          </a:ln>
        </p:spPr>
        <p:txBody>
          <a:bodyPr>
            <a:spAutoFit/>
          </a:bodyPr>
          <a:lstStyle/>
          <a:p>
            <a:pPr indent="0"/>
            <a:r>
              <a:rPr lang="zh-CN" sz="3200" b="1">
                <a:latin typeface="黑体" panose="02010609060101010101" charset="-122"/>
                <a:ea typeface="黑体" panose="02010609060101010101" charset="-122"/>
                <a:cs typeface="黑体" panose="02010609060101010101" charset="-122"/>
              </a:rPr>
              <a:t>《胤禛美人图》</a:t>
            </a:r>
            <a:r>
              <a:rPr lang="en-US" altLang="zh-CN" sz="3200" b="1">
                <a:latin typeface="黑体" panose="02010609060101010101" charset="-122"/>
                <a:ea typeface="黑体" panose="02010609060101010101" charset="-122"/>
                <a:cs typeface="黑体" panose="02010609060101010101" charset="-122"/>
              </a:rPr>
              <a:t>APP</a:t>
            </a:r>
          </a:p>
        </p:txBody>
      </p:sp>
      <p:sp>
        <p:nvSpPr>
          <p:cNvPr id="2" name="矩形 1">
            <a:hlinkClick r:id="rId4" action="ppaction://hlinkfile"/>
          </p:cNvPr>
          <p:cNvSpPr/>
          <p:nvPr/>
        </p:nvSpPr>
        <p:spPr>
          <a:xfrm>
            <a:off x="10274935" y="5426075"/>
            <a:ext cx="457200" cy="45656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Tm="765"/>
    </mc:Choice>
    <mc:Fallback xmlns="">
      <p:transition advTm="765"/>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3248</Words>
  <Application>Microsoft Office PowerPoint</Application>
  <PresentationFormat>宽屏</PresentationFormat>
  <Paragraphs>279</Paragraphs>
  <Slides>56</Slides>
  <Notes>56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56</vt:i4>
      </vt:variant>
    </vt:vector>
  </HeadingPairs>
  <TitlesOfParts>
    <vt:vector size="67" baseType="lpstr">
      <vt:lpstr>Adobe 明體 Std L</vt:lpstr>
      <vt:lpstr>等线</vt:lpstr>
      <vt:lpstr>等线 Light</vt:lpstr>
      <vt:lpstr>方正行楷繁体</vt:lpstr>
      <vt:lpstr>方正隶变_GBK</vt:lpstr>
      <vt:lpstr>黑体</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72217</dc:title>
  <dc:creator>龙时富</dc:creator>
  <cp:lastModifiedBy>13910032033@139.com</cp:lastModifiedBy>
  <cp:revision>75</cp:revision>
  <dcterms:created xsi:type="dcterms:W3CDTF">2017-07-22T06:42:00Z</dcterms:created>
  <dcterms:modified xsi:type="dcterms:W3CDTF">2020-05-19T07:46:46Z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